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2" r:id="rId2"/>
  </p:sldMasterIdLst>
  <p:notesMasterIdLst>
    <p:notesMasterId r:id="rId25"/>
  </p:notesMasterIdLst>
  <p:handoutMasterIdLst>
    <p:handoutMasterId r:id="rId26"/>
  </p:handoutMasterIdLst>
  <p:sldIdLst>
    <p:sldId id="256" r:id="rId3"/>
    <p:sldId id="288" r:id="rId4"/>
    <p:sldId id="289" r:id="rId5"/>
    <p:sldId id="301" r:id="rId6"/>
    <p:sldId id="327" r:id="rId7"/>
    <p:sldId id="311" r:id="rId8"/>
    <p:sldId id="281" r:id="rId9"/>
    <p:sldId id="310" r:id="rId10"/>
    <p:sldId id="293" r:id="rId11"/>
    <p:sldId id="302" r:id="rId12"/>
    <p:sldId id="322" r:id="rId13"/>
    <p:sldId id="323" r:id="rId14"/>
    <p:sldId id="292" r:id="rId15"/>
    <p:sldId id="312" r:id="rId16"/>
    <p:sldId id="332" r:id="rId17"/>
    <p:sldId id="319" r:id="rId18"/>
    <p:sldId id="330" r:id="rId19"/>
    <p:sldId id="333" r:id="rId20"/>
    <p:sldId id="331" r:id="rId21"/>
    <p:sldId id="334" r:id="rId22"/>
    <p:sldId id="295" r:id="rId23"/>
    <p:sldId id="325" r:id="rId24"/>
  </p:sldIdLst>
  <p:sldSz cx="9144000" cy="6858000" type="screen4x3"/>
  <p:notesSz cx="6797675" cy="9926638"/>
  <p:defaultTex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71F5B023-6BAF-4520-BCE7-98A3CD6750AC}">
          <p14:sldIdLst>
            <p14:sldId id="256"/>
            <p14:sldId id="288"/>
            <p14:sldId id="289"/>
            <p14:sldId id="301"/>
            <p14:sldId id="327"/>
            <p14:sldId id="311"/>
            <p14:sldId id="281"/>
            <p14:sldId id="310"/>
            <p14:sldId id="293"/>
            <p14:sldId id="302"/>
            <p14:sldId id="322"/>
            <p14:sldId id="323"/>
            <p14:sldId id="292"/>
            <p14:sldId id="312"/>
            <p14:sldId id="332"/>
            <p14:sldId id="319"/>
            <p14:sldId id="330"/>
            <p14:sldId id="333"/>
            <p14:sldId id="331"/>
            <p14:sldId id="334"/>
            <p14:sldId id="295"/>
            <p14:sldId id="32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11"/>
    <a:srgbClr val="5F5F5F"/>
    <a:srgbClr val="808080"/>
    <a:srgbClr val="B2B2B2"/>
    <a:srgbClr val="DDDDDD"/>
    <a:srgbClr val="EAEAEA"/>
    <a:srgbClr val="333333"/>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5" autoAdjust="0"/>
    <p:restoredTop sz="94660"/>
  </p:normalViewPr>
  <p:slideViewPr>
    <p:cSldViewPr>
      <p:cViewPr varScale="1">
        <p:scale>
          <a:sx n="95" d="100"/>
          <a:sy n="95" d="100"/>
        </p:scale>
        <p:origin x="-14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GRYSE, Christophe" userId="226e8f87-36f1-447b-af7d-bba1690dc249" providerId="ADAL" clId="{2356EAD2-02C4-4333-8264-DA59628D9577}"/>
    <pc:docChg chg="undo custSel addSld delSld modSld sldOrd modSection">
      <pc:chgData name="DEGRYSE, Christophe" userId="226e8f87-36f1-447b-af7d-bba1690dc249" providerId="ADAL" clId="{2356EAD2-02C4-4333-8264-DA59628D9577}" dt="2017-11-06T17:02:25.649" v="2752" actId="2696"/>
      <pc:docMkLst>
        <pc:docMk/>
      </pc:docMkLst>
      <pc:sldChg chg="modSp">
        <pc:chgData name="DEGRYSE, Christophe" userId="226e8f87-36f1-447b-af7d-bba1690dc249" providerId="ADAL" clId="{2356EAD2-02C4-4333-8264-DA59628D9577}" dt="2017-11-06T14:56:26.546" v="65" actId="20577"/>
        <pc:sldMkLst>
          <pc:docMk/>
          <pc:sldMk cId="2449291346" sldId="256"/>
        </pc:sldMkLst>
        <pc:spChg chg="mod">
          <ac:chgData name="DEGRYSE, Christophe" userId="226e8f87-36f1-447b-af7d-bba1690dc249" providerId="ADAL" clId="{2356EAD2-02C4-4333-8264-DA59628D9577}" dt="2017-11-06T14:56:26.546" v="65" actId="20577"/>
          <ac:spMkLst>
            <pc:docMk/>
            <pc:sldMk cId="2449291346" sldId="256"/>
            <ac:spMk id="3" creationId="{00000000-0000-0000-0000-000000000000}"/>
          </ac:spMkLst>
        </pc:spChg>
        <pc:spChg chg="mod">
          <ac:chgData name="DEGRYSE, Christophe" userId="226e8f87-36f1-447b-af7d-bba1690dc249" providerId="ADAL" clId="{2356EAD2-02C4-4333-8264-DA59628D9577}" dt="2017-11-06T14:55:58.675" v="40" actId="20577"/>
          <ac:spMkLst>
            <pc:docMk/>
            <pc:sldMk cId="2449291346" sldId="256"/>
            <ac:spMk id="5" creationId="{00000000-0000-0000-0000-000000000000}"/>
          </ac:spMkLst>
        </pc:spChg>
      </pc:sldChg>
      <pc:sldChg chg="del">
        <pc:chgData name="DEGRYSE, Christophe" userId="226e8f87-36f1-447b-af7d-bba1690dc249" providerId="ADAL" clId="{2356EAD2-02C4-4333-8264-DA59628D9577}" dt="2017-11-06T15:00:24.364" v="94" actId="2696"/>
        <pc:sldMkLst>
          <pc:docMk/>
          <pc:sldMk cId="1543420146" sldId="262"/>
        </pc:sldMkLst>
      </pc:sldChg>
      <pc:sldChg chg="modSp modAnim">
        <pc:chgData name="DEGRYSE, Christophe" userId="226e8f87-36f1-447b-af7d-bba1690dc249" providerId="ADAL" clId="{2356EAD2-02C4-4333-8264-DA59628D9577}" dt="2017-11-06T15:47:41.482" v="2117" actId="14100"/>
        <pc:sldMkLst>
          <pc:docMk/>
          <pc:sldMk cId="689518121" sldId="281"/>
        </pc:sldMkLst>
        <pc:spChg chg="mod">
          <ac:chgData name="DEGRYSE, Christophe" userId="226e8f87-36f1-447b-af7d-bba1690dc249" providerId="ADAL" clId="{2356EAD2-02C4-4333-8264-DA59628D9577}" dt="2017-11-06T15:47:41.482" v="2117" actId="14100"/>
          <ac:spMkLst>
            <pc:docMk/>
            <pc:sldMk cId="689518121" sldId="281"/>
            <ac:spMk id="3" creationId="{00000000-0000-0000-0000-000000000000}"/>
          </ac:spMkLst>
        </pc:spChg>
      </pc:sldChg>
      <pc:sldChg chg="modSp ord">
        <pc:chgData name="DEGRYSE, Christophe" userId="226e8f87-36f1-447b-af7d-bba1690dc249" providerId="ADAL" clId="{2356EAD2-02C4-4333-8264-DA59628D9577}" dt="2017-11-06T17:02:01.888" v="2751" actId="20577"/>
        <pc:sldMkLst>
          <pc:docMk/>
          <pc:sldMk cId="2651592689" sldId="288"/>
        </pc:sldMkLst>
        <pc:spChg chg="mod">
          <ac:chgData name="DEGRYSE, Christophe" userId="226e8f87-36f1-447b-af7d-bba1690dc249" providerId="ADAL" clId="{2356EAD2-02C4-4333-8264-DA59628D9577}" dt="2017-11-06T17:02:01.888" v="2751" actId="20577"/>
          <ac:spMkLst>
            <pc:docMk/>
            <pc:sldMk cId="2651592689" sldId="288"/>
            <ac:spMk id="13" creationId="{00000000-0000-0000-0000-000000000000}"/>
          </ac:spMkLst>
        </pc:spChg>
      </pc:sldChg>
      <pc:sldChg chg="modSp">
        <pc:chgData name="DEGRYSE, Christophe" userId="226e8f87-36f1-447b-af7d-bba1690dc249" providerId="ADAL" clId="{2356EAD2-02C4-4333-8264-DA59628D9577}" dt="2017-11-06T16:53:02.591" v="2612" actId="20577"/>
        <pc:sldMkLst>
          <pc:docMk/>
          <pc:sldMk cId="1590284076" sldId="289"/>
        </pc:sldMkLst>
        <pc:spChg chg="mod">
          <ac:chgData name="DEGRYSE, Christophe" userId="226e8f87-36f1-447b-af7d-bba1690dc249" providerId="ADAL" clId="{2356EAD2-02C4-4333-8264-DA59628D9577}" dt="2017-11-06T16:53:02.591" v="2612" actId="20577"/>
          <ac:spMkLst>
            <pc:docMk/>
            <pc:sldMk cId="1590284076" sldId="289"/>
            <ac:spMk id="2" creationId="{00000000-0000-0000-0000-000000000000}"/>
          </ac:spMkLst>
        </pc:spChg>
      </pc:sldChg>
      <pc:sldChg chg="modSp">
        <pc:chgData name="DEGRYSE, Christophe" userId="226e8f87-36f1-447b-af7d-bba1690dc249" providerId="ADAL" clId="{2356EAD2-02C4-4333-8264-DA59628D9577}" dt="2017-11-06T16:44:10.430" v="2518" actId="20577"/>
        <pc:sldMkLst>
          <pc:docMk/>
          <pc:sldMk cId="627969906" sldId="293"/>
        </pc:sldMkLst>
        <pc:spChg chg="mod">
          <ac:chgData name="DEGRYSE, Christophe" userId="226e8f87-36f1-447b-af7d-bba1690dc249" providerId="ADAL" clId="{2356EAD2-02C4-4333-8264-DA59628D9577}" dt="2017-11-06T16:44:10.430" v="2518" actId="20577"/>
          <ac:spMkLst>
            <pc:docMk/>
            <pc:sldMk cId="627969906" sldId="293"/>
            <ac:spMk id="2" creationId="{00000000-0000-0000-0000-000000000000}"/>
          </ac:spMkLst>
        </pc:spChg>
      </pc:sldChg>
      <pc:sldChg chg="modSp">
        <pc:chgData name="DEGRYSE, Christophe" userId="226e8f87-36f1-447b-af7d-bba1690dc249" providerId="ADAL" clId="{2356EAD2-02C4-4333-8264-DA59628D9577}" dt="2017-11-06T16:56:28.032" v="2720" actId="6549"/>
        <pc:sldMkLst>
          <pc:docMk/>
          <pc:sldMk cId="1441383128" sldId="295"/>
        </pc:sldMkLst>
        <pc:spChg chg="mod">
          <ac:chgData name="DEGRYSE, Christophe" userId="226e8f87-36f1-447b-af7d-bba1690dc249" providerId="ADAL" clId="{2356EAD2-02C4-4333-8264-DA59628D9577}" dt="2017-11-06T16:56:28.032" v="2720" actId="6549"/>
          <ac:spMkLst>
            <pc:docMk/>
            <pc:sldMk cId="1441383128" sldId="295"/>
            <ac:spMk id="2" creationId="{00000000-0000-0000-0000-000000000000}"/>
          </ac:spMkLst>
        </pc:spChg>
      </pc:sldChg>
      <pc:sldChg chg="modSp">
        <pc:chgData name="DEGRYSE, Christophe" userId="226e8f87-36f1-447b-af7d-bba1690dc249" providerId="ADAL" clId="{2356EAD2-02C4-4333-8264-DA59628D9577}" dt="2017-11-06T15:42:45.609" v="2063" actId="6549"/>
        <pc:sldMkLst>
          <pc:docMk/>
          <pc:sldMk cId="1776509960" sldId="301"/>
        </pc:sldMkLst>
        <pc:spChg chg="mod">
          <ac:chgData name="DEGRYSE, Christophe" userId="226e8f87-36f1-447b-af7d-bba1690dc249" providerId="ADAL" clId="{2356EAD2-02C4-4333-8264-DA59628D9577}" dt="2017-11-06T15:42:45.609" v="2063" actId="6549"/>
          <ac:spMkLst>
            <pc:docMk/>
            <pc:sldMk cId="1776509960" sldId="301"/>
            <ac:spMk id="3" creationId="{00000000-0000-0000-0000-000000000000}"/>
          </ac:spMkLst>
        </pc:spChg>
      </pc:sldChg>
      <pc:sldChg chg="del ord">
        <pc:chgData name="DEGRYSE, Christophe" userId="226e8f87-36f1-447b-af7d-bba1690dc249" providerId="ADAL" clId="{2356EAD2-02C4-4333-8264-DA59628D9577}" dt="2017-11-06T15:04:52.253" v="109" actId="2696"/>
        <pc:sldMkLst>
          <pc:docMk/>
          <pc:sldMk cId="1540711455" sldId="303"/>
        </pc:sldMkLst>
      </pc:sldChg>
      <pc:sldChg chg="del">
        <pc:chgData name="DEGRYSE, Christophe" userId="226e8f87-36f1-447b-af7d-bba1690dc249" providerId="ADAL" clId="{2356EAD2-02C4-4333-8264-DA59628D9577}" dt="2017-11-06T15:02:49.395" v="96" actId="2696"/>
        <pc:sldMkLst>
          <pc:docMk/>
          <pc:sldMk cId="1118207759" sldId="304"/>
        </pc:sldMkLst>
      </pc:sldChg>
      <pc:sldChg chg="del">
        <pc:chgData name="DEGRYSE, Christophe" userId="226e8f87-36f1-447b-af7d-bba1690dc249" providerId="ADAL" clId="{2356EAD2-02C4-4333-8264-DA59628D9577}" dt="2017-11-06T15:02:49.380" v="95" actId="2696"/>
        <pc:sldMkLst>
          <pc:docMk/>
          <pc:sldMk cId="1837749005" sldId="306"/>
        </pc:sldMkLst>
      </pc:sldChg>
      <pc:sldChg chg="modSp">
        <pc:chgData name="DEGRYSE, Christophe" userId="226e8f87-36f1-447b-af7d-bba1690dc249" providerId="ADAL" clId="{2356EAD2-02C4-4333-8264-DA59628D9577}" dt="2017-11-06T15:43:59.354" v="2104" actId="20577"/>
        <pc:sldMkLst>
          <pc:docMk/>
          <pc:sldMk cId="3067381754" sldId="311"/>
        </pc:sldMkLst>
        <pc:spChg chg="mod">
          <ac:chgData name="DEGRYSE, Christophe" userId="226e8f87-36f1-447b-af7d-bba1690dc249" providerId="ADAL" clId="{2356EAD2-02C4-4333-8264-DA59628D9577}" dt="2017-11-06T15:43:59.354" v="2104" actId="20577"/>
          <ac:spMkLst>
            <pc:docMk/>
            <pc:sldMk cId="3067381754" sldId="311"/>
            <ac:spMk id="10" creationId="{00000000-0000-0000-0000-000000000000}"/>
          </ac:spMkLst>
        </pc:spChg>
      </pc:sldChg>
      <pc:sldChg chg="ord">
        <pc:chgData name="DEGRYSE, Christophe" userId="226e8f87-36f1-447b-af7d-bba1690dc249" providerId="ADAL" clId="{2356EAD2-02C4-4333-8264-DA59628D9577}" dt="2017-11-06T15:06:57.163" v="200" actId="2696"/>
        <pc:sldMkLst>
          <pc:docMk/>
          <pc:sldMk cId="2832487224" sldId="312"/>
        </pc:sldMkLst>
      </pc:sldChg>
      <pc:sldChg chg="del ord">
        <pc:chgData name="DEGRYSE, Christophe" userId="226e8f87-36f1-447b-af7d-bba1690dc249" providerId="ADAL" clId="{2356EAD2-02C4-4333-8264-DA59628D9577}" dt="2017-11-06T17:02:25.649" v="2752" actId="2696"/>
        <pc:sldMkLst>
          <pc:docMk/>
          <pc:sldMk cId="2738487491" sldId="313"/>
        </pc:sldMkLst>
      </pc:sldChg>
      <pc:sldChg chg="addSp modSp modAnim">
        <pc:chgData name="DEGRYSE, Christophe" userId="226e8f87-36f1-447b-af7d-bba1690dc249" providerId="ADAL" clId="{2356EAD2-02C4-4333-8264-DA59628D9577}" dt="2017-11-06T16:55:48.786" v="2692"/>
        <pc:sldMkLst>
          <pc:docMk/>
          <pc:sldMk cId="1700881894" sldId="319"/>
        </pc:sldMkLst>
        <pc:spChg chg="mod">
          <ac:chgData name="DEGRYSE, Christophe" userId="226e8f87-36f1-447b-af7d-bba1690dc249" providerId="ADAL" clId="{2356EAD2-02C4-4333-8264-DA59628D9577}" dt="2017-11-06T16:55:48.786" v="2692"/>
          <ac:spMkLst>
            <pc:docMk/>
            <pc:sldMk cId="1700881894" sldId="319"/>
            <ac:spMk id="2" creationId="{00000000-0000-0000-0000-000000000000}"/>
          </ac:spMkLst>
        </pc:spChg>
        <pc:spChg chg="mod">
          <ac:chgData name="DEGRYSE, Christophe" userId="226e8f87-36f1-447b-af7d-bba1690dc249" providerId="ADAL" clId="{2356EAD2-02C4-4333-8264-DA59628D9577}" dt="2017-11-06T15:49:59.217" v="2136" actId="403"/>
          <ac:spMkLst>
            <pc:docMk/>
            <pc:sldMk cId="1700881894" sldId="319"/>
            <ac:spMk id="3" creationId="{00000000-0000-0000-0000-000000000000}"/>
          </ac:spMkLst>
        </pc:spChg>
        <pc:spChg chg="add mod">
          <ac:chgData name="DEGRYSE, Christophe" userId="226e8f87-36f1-447b-af7d-bba1690dc249" providerId="ADAL" clId="{2356EAD2-02C4-4333-8264-DA59628D9577}" dt="2017-11-06T15:16:17.903" v="655" actId="1076"/>
          <ac:spMkLst>
            <pc:docMk/>
            <pc:sldMk cId="1700881894" sldId="319"/>
            <ac:spMk id="8" creationId="{2DA69E84-8250-4359-903B-9E9529A20FF8}"/>
          </ac:spMkLst>
        </pc:spChg>
        <pc:picChg chg="add mod">
          <ac:chgData name="DEGRYSE, Christophe" userId="226e8f87-36f1-447b-af7d-bba1690dc249" providerId="ADAL" clId="{2356EAD2-02C4-4333-8264-DA59628D9577}" dt="2017-11-06T15:15:48.183" v="651" actId="1076"/>
          <ac:picMkLst>
            <pc:docMk/>
            <pc:sldMk cId="1700881894" sldId="319"/>
            <ac:picMk id="7" creationId="{DF08EE89-504D-48BC-AB43-1956E063B86C}"/>
          </ac:picMkLst>
        </pc:picChg>
      </pc:sldChg>
      <pc:sldChg chg="modSp modAnim">
        <pc:chgData name="DEGRYSE, Christophe" userId="226e8f87-36f1-447b-af7d-bba1690dc249" providerId="ADAL" clId="{2356EAD2-02C4-4333-8264-DA59628D9577}" dt="2017-11-06T16:44:24.086" v="2519"/>
        <pc:sldMkLst>
          <pc:docMk/>
          <pc:sldMk cId="3511663371" sldId="323"/>
        </pc:sldMkLst>
        <pc:spChg chg="mod">
          <ac:chgData name="DEGRYSE, Christophe" userId="226e8f87-36f1-447b-af7d-bba1690dc249" providerId="ADAL" clId="{2356EAD2-02C4-4333-8264-DA59628D9577}" dt="2017-11-06T16:44:24.086" v="2519"/>
          <ac:spMkLst>
            <pc:docMk/>
            <pc:sldMk cId="3511663371" sldId="323"/>
            <ac:spMk id="2" creationId="{00000000-0000-0000-0000-000000000000}"/>
          </ac:spMkLst>
        </pc:spChg>
        <pc:spChg chg="mod">
          <ac:chgData name="DEGRYSE, Christophe" userId="226e8f87-36f1-447b-af7d-bba1690dc249" providerId="ADAL" clId="{2356EAD2-02C4-4333-8264-DA59628D9577}" dt="2017-11-06T15:49:03.857" v="2131" actId="14100"/>
          <ac:spMkLst>
            <pc:docMk/>
            <pc:sldMk cId="3511663371" sldId="323"/>
            <ac:spMk id="3" creationId="{00000000-0000-0000-0000-000000000000}"/>
          </ac:spMkLst>
        </pc:spChg>
      </pc:sldChg>
      <pc:sldChg chg="del">
        <pc:chgData name="DEGRYSE, Christophe" userId="226e8f87-36f1-447b-af7d-bba1690dc249" providerId="ADAL" clId="{2356EAD2-02C4-4333-8264-DA59628D9577}" dt="2017-11-06T14:59:33.041" v="93" actId="2696"/>
        <pc:sldMkLst>
          <pc:docMk/>
          <pc:sldMk cId="4058360140" sldId="326"/>
        </pc:sldMkLst>
      </pc:sldChg>
      <pc:sldChg chg="delSp del ord">
        <pc:chgData name="DEGRYSE, Christophe" userId="226e8f87-36f1-447b-af7d-bba1690dc249" providerId="ADAL" clId="{2356EAD2-02C4-4333-8264-DA59628D9577}" dt="2017-11-06T15:56:03.486" v="2493" actId="2696"/>
        <pc:sldMkLst>
          <pc:docMk/>
          <pc:sldMk cId="3846065094" sldId="329"/>
        </pc:sldMkLst>
        <pc:spChg chg="del">
          <ac:chgData name="DEGRYSE, Christophe" userId="226e8f87-36f1-447b-af7d-bba1690dc249" providerId="ADAL" clId="{2356EAD2-02C4-4333-8264-DA59628D9577}" dt="2017-11-06T14:56:44.598" v="66" actId="478"/>
          <ac:spMkLst>
            <pc:docMk/>
            <pc:sldMk cId="3846065094" sldId="329"/>
            <ac:spMk id="11" creationId="{00000000-0000-0000-0000-000000000000}"/>
          </ac:spMkLst>
        </pc:spChg>
      </pc:sldChg>
      <pc:sldChg chg="del">
        <pc:chgData name="DEGRYSE, Christophe" userId="226e8f87-36f1-447b-af7d-bba1690dc249" providerId="ADAL" clId="{2356EAD2-02C4-4333-8264-DA59628D9577}" dt="2017-11-06T14:58:31.302" v="68" actId="2696"/>
        <pc:sldMkLst>
          <pc:docMk/>
          <pc:sldMk cId="3282543312" sldId="331"/>
        </pc:sldMkLst>
      </pc:sldChg>
      <pc:sldChg chg="addSp delSp modSp add">
        <pc:chgData name="DEGRYSE, Christophe" userId="226e8f87-36f1-447b-af7d-bba1690dc249" providerId="ADAL" clId="{2356EAD2-02C4-4333-8264-DA59628D9577}" dt="2017-11-06T16:55:58.194" v="2694"/>
        <pc:sldMkLst>
          <pc:docMk/>
          <pc:sldMk cId="4252567338" sldId="331"/>
        </pc:sldMkLst>
        <pc:spChg chg="mod">
          <ac:chgData name="DEGRYSE, Christophe" userId="226e8f87-36f1-447b-af7d-bba1690dc249" providerId="ADAL" clId="{2356EAD2-02C4-4333-8264-DA59628D9577}" dt="2017-11-06T16:55:58.194" v="2694"/>
          <ac:spMkLst>
            <pc:docMk/>
            <pc:sldMk cId="4252567338" sldId="331"/>
            <ac:spMk id="2" creationId="{00000000-0000-0000-0000-000000000000}"/>
          </ac:spMkLst>
        </pc:spChg>
        <pc:spChg chg="add mod">
          <ac:chgData name="DEGRYSE, Christophe" userId="226e8f87-36f1-447b-af7d-bba1690dc249" providerId="ADAL" clId="{2356EAD2-02C4-4333-8264-DA59628D9577}" dt="2017-11-06T15:51:38.095" v="2162" actId="20577"/>
          <ac:spMkLst>
            <pc:docMk/>
            <pc:sldMk cId="4252567338" sldId="331"/>
            <ac:spMk id="7" creationId="{ED3F13B7-2907-4BB4-A9C7-F60636F774C5}"/>
          </ac:spMkLst>
        </pc:spChg>
        <pc:graphicFrameChg chg="del">
          <ac:chgData name="DEGRYSE, Christophe" userId="226e8f87-36f1-447b-af7d-bba1690dc249" providerId="ADAL" clId="{2356EAD2-02C4-4333-8264-DA59628D9577}" dt="2017-11-06T15:05:43.321" v="116" actId="478"/>
          <ac:graphicFrameMkLst>
            <pc:docMk/>
            <pc:sldMk cId="4252567338" sldId="331"/>
            <ac:graphicFrameMk id="9" creationId="{00000000-0000-0000-0000-000000000000}"/>
          </ac:graphicFrameMkLst>
        </pc:graphicFrameChg>
      </pc:sldChg>
      <pc:sldChg chg="addSp delSp modSp add addAnim delAnim modAnim">
        <pc:chgData name="DEGRYSE, Christophe" userId="226e8f87-36f1-447b-af7d-bba1690dc249" providerId="ADAL" clId="{2356EAD2-02C4-4333-8264-DA59628D9577}" dt="2017-11-06T16:55:42.342" v="2691" actId="20577"/>
        <pc:sldMkLst>
          <pc:docMk/>
          <pc:sldMk cId="1430206251" sldId="332"/>
        </pc:sldMkLst>
        <pc:spChg chg="mod">
          <ac:chgData name="DEGRYSE, Christophe" userId="226e8f87-36f1-447b-af7d-bba1690dc249" providerId="ADAL" clId="{2356EAD2-02C4-4333-8264-DA59628D9577}" dt="2017-11-06T16:55:42.342" v="2691" actId="20577"/>
          <ac:spMkLst>
            <pc:docMk/>
            <pc:sldMk cId="1430206251" sldId="332"/>
            <ac:spMk id="2" creationId="{00000000-0000-0000-0000-000000000000}"/>
          </ac:spMkLst>
        </pc:spChg>
        <pc:spChg chg="del">
          <ac:chgData name="DEGRYSE, Christophe" userId="226e8f87-36f1-447b-af7d-bba1690dc249" providerId="ADAL" clId="{2356EAD2-02C4-4333-8264-DA59628D9577}" dt="2017-11-06T15:07:14.629" v="203" actId="478"/>
          <ac:spMkLst>
            <pc:docMk/>
            <pc:sldMk cId="1430206251" sldId="332"/>
            <ac:spMk id="3" creationId="{00000000-0000-0000-0000-000000000000}"/>
          </ac:spMkLst>
        </pc:spChg>
        <pc:spChg chg="del">
          <ac:chgData name="DEGRYSE, Christophe" userId="226e8f87-36f1-447b-af7d-bba1690dc249" providerId="ADAL" clId="{2356EAD2-02C4-4333-8264-DA59628D9577}" dt="2017-11-06T15:07:37.755" v="208" actId="478"/>
          <ac:spMkLst>
            <pc:docMk/>
            <pc:sldMk cId="1430206251" sldId="332"/>
            <ac:spMk id="11" creationId="{00000000-0000-0000-0000-000000000000}"/>
          </ac:spMkLst>
        </pc:spChg>
        <pc:spChg chg="add del mod">
          <ac:chgData name="DEGRYSE, Christophe" userId="226e8f87-36f1-447b-af7d-bba1690dc249" providerId="ADAL" clId="{2356EAD2-02C4-4333-8264-DA59628D9577}" dt="2017-11-06T15:07:18.130" v="204" actId="478"/>
          <ac:spMkLst>
            <pc:docMk/>
            <pc:sldMk cId="1430206251" sldId="332"/>
            <ac:spMk id="12" creationId="{373C5EC2-BB3C-4733-9E7F-AEEA079B148B}"/>
          </ac:spMkLst>
        </pc:spChg>
        <pc:spChg chg="add mod">
          <ac:chgData name="DEGRYSE, Christophe" userId="226e8f87-36f1-447b-af7d-bba1690dc249" providerId="ADAL" clId="{2356EAD2-02C4-4333-8264-DA59628D9577}" dt="2017-11-06T16:50:43.204" v="2595" actId="14100"/>
          <ac:spMkLst>
            <pc:docMk/>
            <pc:sldMk cId="1430206251" sldId="332"/>
            <ac:spMk id="16" creationId="{4F223A51-5E29-473F-B8DE-FEA7689C40CC}"/>
          </ac:spMkLst>
        </pc:spChg>
        <pc:spChg chg="add mod">
          <ac:chgData name="DEGRYSE, Christophe" userId="226e8f87-36f1-447b-af7d-bba1690dc249" providerId="ADAL" clId="{2356EAD2-02C4-4333-8264-DA59628D9577}" dt="2017-11-06T16:51:11.345" v="2609" actId="6549"/>
          <ac:spMkLst>
            <pc:docMk/>
            <pc:sldMk cId="1430206251" sldId="332"/>
            <ac:spMk id="17" creationId="{7470E604-D4C5-4577-AD77-C46408E2ED12}"/>
          </ac:spMkLst>
        </pc:spChg>
        <pc:picChg chg="del">
          <ac:chgData name="DEGRYSE, Christophe" userId="226e8f87-36f1-447b-af7d-bba1690dc249" providerId="ADAL" clId="{2356EAD2-02C4-4333-8264-DA59628D9577}" dt="2017-11-06T15:07:12.499" v="202" actId="478"/>
          <ac:picMkLst>
            <pc:docMk/>
            <pc:sldMk cId="1430206251" sldId="332"/>
            <ac:picMk id="7" creationId="{00000000-0000-0000-0000-000000000000}"/>
          </ac:picMkLst>
        </pc:picChg>
        <pc:picChg chg="mod">
          <ac:chgData name="DEGRYSE, Christophe" userId="226e8f87-36f1-447b-af7d-bba1690dc249" providerId="ADAL" clId="{2356EAD2-02C4-4333-8264-DA59628D9577}" dt="2017-11-06T15:15:10.432" v="647" actId="1035"/>
          <ac:picMkLst>
            <pc:docMk/>
            <pc:sldMk cId="1430206251" sldId="332"/>
            <ac:picMk id="8" creationId="{00000000-0000-0000-0000-000000000000}"/>
          </ac:picMkLst>
        </pc:picChg>
        <pc:picChg chg="mod">
          <ac:chgData name="DEGRYSE, Christophe" userId="226e8f87-36f1-447b-af7d-bba1690dc249" providerId="ADAL" clId="{2356EAD2-02C4-4333-8264-DA59628D9577}" dt="2017-11-06T15:15:24.600" v="649" actId="14100"/>
          <ac:picMkLst>
            <pc:docMk/>
            <pc:sldMk cId="1430206251" sldId="332"/>
            <ac:picMk id="9" creationId="{00000000-0000-0000-0000-000000000000}"/>
          </ac:picMkLst>
        </pc:picChg>
        <pc:cxnChg chg="mod">
          <ac:chgData name="DEGRYSE, Christophe" userId="226e8f87-36f1-447b-af7d-bba1690dc249" providerId="ADAL" clId="{2356EAD2-02C4-4333-8264-DA59628D9577}" dt="2017-11-06T15:15:10.432" v="647" actId="1035"/>
          <ac:cxnSpMkLst>
            <pc:docMk/>
            <pc:sldMk cId="1430206251" sldId="332"/>
            <ac:cxnSpMk id="13" creationId="{00000000-0000-0000-0000-000000000000}"/>
          </ac:cxnSpMkLst>
        </pc:cxnChg>
        <pc:cxnChg chg="mod">
          <ac:chgData name="DEGRYSE, Christophe" userId="226e8f87-36f1-447b-af7d-bba1690dc249" providerId="ADAL" clId="{2356EAD2-02C4-4333-8264-DA59628D9577}" dt="2017-11-06T15:15:10.432" v="647" actId="1035"/>
          <ac:cxnSpMkLst>
            <pc:docMk/>
            <pc:sldMk cId="1430206251" sldId="332"/>
            <ac:cxnSpMk id="14" creationId="{00000000-0000-0000-0000-000000000000}"/>
          </ac:cxnSpMkLst>
        </pc:cxnChg>
      </pc:sldChg>
      <pc:sldChg chg="addSp delSp modSp add ord delAnim modAnim">
        <pc:chgData name="DEGRYSE, Christophe" userId="226e8f87-36f1-447b-af7d-bba1690dc249" providerId="ADAL" clId="{2356EAD2-02C4-4333-8264-DA59628D9577}" dt="2017-11-06T16:55:54.154" v="2693"/>
        <pc:sldMkLst>
          <pc:docMk/>
          <pc:sldMk cId="1521208606" sldId="333"/>
        </pc:sldMkLst>
        <pc:spChg chg="mod">
          <ac:chgData name="DEGRYSE, Christophe" userId="226e8f87-36f1-447b-af7d-bba1690dc249" providerId="ADAL" clId="{2356EAD2-02C4-4333-8264-DA59628D9577}" dt="2017-11-06T16:55:54.154" v="2693"/>
          <ac:spMkLst>
            <pc:docMk/>
            <pc:sldMk cId="1521208606" sldId="333"/>
            <ac:spMk id="2" creationId="{00000000-0000-0000-0000-000000000000}"/>
          </ac:spMkLst>
        </pc:spChg>
        <pc:spChg chg="mod">
          <ac:chgData name="DEGRYSE, Christophe" userId="226e8f87-36f1-447b-af7d-bba1690dc249" providerId="ADAL" clId="{2356EAD2-02C4-4333-8264-DA59628D9577}" dt="2017-11-06T15:50:09.145" v="2137" actId="403"/>
          <ac:spMkLst>
            <pc:docMk/>
            <pc:sldMk cId="1521208606" sldId="333"/>
            <ac:spMk id="3" creationId="{00000000-0000-0000-0000-000000000000}"/>
          </ac:spMkLst>
        </pc:spChg>
        <pc:picChg chg="del">
          <ac:chgData name="DEGRYSE, Christophe" userId="226e8f87-36f1-447b-af7d-bba1690dc249" providerId="ADAL" clId="{2356EAD2-02C4-4333-8264-DA59628D9577}" dt="2017-11-06T15:16:42.878" v="658" actId="478"/>
          <ac:picMkLst>
            <pc:docMk/>
            <pc:sldMk cId="1521208606" sldId="333"/>
            <ac:picMk id="7" creationId="{DF08EE89-504D-48BC-AB43-1956E063B86C}"/>
          </ac:picMkLst>
        </pc:picChg>
        <pc:picChg chg="add mod">
          <ac:chgData name="DEGRYSE, Christophe" userId="226e8f87-36f1-447b-af7d-bba1690dc249" providerId="ADAL" clId="{2356EAD2-02C4-4333-8264-DA59628D9577}" dt="2017-11-06T15:16:51.665" v="660" actId="1076"/>
          <ac:picMkLst>
            <pc:docMk/>
            <pc:sldMk cId="1521208606" sldId="333"/>
            <ac:picMk id="9" creationId="{BE06709B-2D94-4FA2-A6C7-3835672C2FF2}"/>
          </ac:picMkLst>
        </pc:picChg>
      </pc:sldChg>
      <pc:sldChg chg="modSp add modAnim">
        <pc:chgData name="DEGRYSE, Christophe" userId="226e8f87-36f1-447b-af7d-bba1690dc249" providerId="ADAL" clId="{2356EAD2-02C4-4333-8264-DA59628D9577}" dt="2017-11-06T16:56:01.488" v="2695"/>
        <pc:sldMkLst>
          <pc:docMk/>
          <pc:sldMk cId="181244057" sldId="334"/>
        </pc:sldMkLst>
        <pc:spChg chg="mod">
          <ac:chgData name="DEGRYSE, Christophe" userId="226e8f87-36f1-447b-af7d-bba1690dc249" providerId="ADAL" clId="{2356EAD2-02C4-4333-8264-DA59628D9577}" dt="2017-11-06T16:56:01.488" v="2695"/>
          <ac:spMkLst>
            <pc:docMk/>
            <pc:sldMk cId="181244057" sldId="334"/>
            <ac:spMk id="2" creationId="{00000000-0000-0000-0000-000000000000}"/>
          </ac:spMkLst>
        </pc:spChg>
        <pc:spChg chg="mod">
          <ac:chgData name="DEGRYSE, Christophe" userId="226e8f87-36f1-447b-af7d-bba1690dc249" providerId="ADAL" clId="{2356EAD2-02C4-4333-8264-DA59628D9577}" dt="2017-11-06T15:55:41.401" v="2492" actId="1035"/>
          <ac:spMkLst>
            <pc:docMk/>
            <pc:sldMk cId="181244057" sldId="334"/>
            <ac:spMk id="7" creationId="{ED3F13B7-2907-4BB4-A9C7-F60636F774C5}"/>
          </ac:spMkLst>
        </pc:spChg>
      </pc:sldChg>
    </pc:docChg>
  </pc:docChgLst>
  <pc:docChgLst>
    <pc:chgData name="DEGRYSE, Christophe" userId="226e8f87-36f1-447b-af7d-bba1690dc249" providerId="ADAL" clId="{54421089-C394-4AD2-9FAC-371575B1C2F6}"/>
    <pc:docChg chg="custSel modSld">
      <pc:chgData name="DEGRYSE, Christophe" userId="226e8f87-36f1-447b-af7d-bba1690dc249" providerId="ADAL" clId="{54421089-C394-4AD2-9FAC-371575B1C2F6}" dt="2017-10-06T13:33:06.946" v="268"/>
      <pc:docMkLst>
        <pc:docMk/>
      </pc:docMkLst>
      <pc:sldChg chg="modSp">
        <pc:chgData name="DEGRYSE, Christophe" userId="226e8f87-36f1-447b-af7d-bba1690dc249" providerId="ADAL" clId="{54421089-C394-4AD2-9FAC-371575B1C2F6}" dt="2017-10-06T13:01:36.374" v="48" actId="1038"/>
        <pc:sldMkLst>
          <pc:docMk/>
          <pc:sldMk cId="2449291346" sldId="256"/>
        </pc:sldMkLst>
        <pc:spChg chg="mod">
          <ac:chgData name="DEGRYSE, Christophe" userId="226e8f87-36f1-447b-af7d-bba1690dc249" providerId="ADAL" clId="{54421089-C394-4AD2-9FAC-371575B1C2F6}" dt="2017-10-06T13:01:32.111" v="47" actId="20577"/>
          <ac:spMkLst>
            <pc:docMk/>
            <pc:sldMk cId="2449291346" sldId="256"/>
            <ac:spMk id="2" creationId="{00000000-0000-0000-0000-000000000000}"/>
          </ac:spMkLst>
        </pc:spChg>
        <pc:spChg chg="mod">
          <ac:chgData name="DEGRYSE, Christophe" userId="226e8f87-36f1-447b-af7d-bba1690dc249" providerId="ADAL" clId="{54421089-C394-4AD2-9FAC-371575B1C2F6}" dt="2017-10-06T13:01:36.374" v="48" actId="1038"/>
          <ac:spMkLst>
            <pc:docMk/>
            <pc:sldMk cId="2449291346" sldId="256"/>
            <ac:spMk id="3" creationId="{00000000-0000-0000-0000-000000000000}"/>
          </ac:spMkLst>
        </pc:spChg>
        <pc:spChg chg="mod">
          <ac:chgData name="DEGRYSE, Christophe" userId="226e8f87-36f1-447b-af7d-bba1690dc249" providerId="ADAL" clId="{54421089-C394-4AD2-9FAC-371575B1C2F6}" dt="2017-10-06T13:01:26.752" v="46" actId="20577"/>
          <ac:spMkLst>
            <pc:docMk/>
            <pc:sldMk cId="2449291346" sldId="256"/>
            <ac:spMk id="5" creationId="{00000000-0000-0000-0000-000000000000}"/>
          </ac:spMkLst>
        </pc:spChg>
      </pc:sldChg>
      <pc:sldChg chg="modSp">
        <pc:chgData name="DEGRYSE, Christophe" userId="226e8f87-36f1-447b-af7d-bba1690dc249" providerId="ADAL" clId="{54421089-C394-4AD2-9FAC-371575B1C2F6}" dt="2017-10-06T13:19:19.291" v="187"/>
        <pc:sldMkLst>
          <pc:docMk/>
          <pc:sldMk cId="1482746241" sldId="292"/>
        </pc:sldMkLst>
        <pc:spChg chg="mod">
          <ac:chgData name="DEGRYSE, Christophe" userId="226e8f87-36f1-447b-af7d-bba1690dc249" providerId="ADAL" clId="{54421089-C394-4AD2-9FAC-371575B1C2F6}" dt="2017-10-06T13:19:19.291" v="187"/>
          <ac:spMkLst>
            <pc:docMk/>
            <pc:sldMk cId="1482746241" sldId="292"/>
            <ac:spMk id="3" creationId="{00000000-0000-0000-0000-000000000000}"/>
          </ac:spMkLst>
        </pc:spChg>
      </pc:sldChg>
      <pc:sldChg chg="modSp modAnim">
        <pc:chgData name="DEGRYSE, Christophe" userId="226e8f87-36f1-447b-af7d-bba1690dc249" providerId="ADAL" clId="{54421089-C394-4AD2-9FAC-371575B1C2F6}" dt="2017-10-06T13:21:38.172" v="206"/>
        <pc:sldMkLst>
          <pc:docMk/>
          <pc:sldMk cId="1441383128" sldId="295"/>
        </pc:sldMkLst>
        <pc:spChg chg="mod">
          <ac:chgData name="DEGRYSE, Christophe" userId="226e8f87-36f1-447b-af7d-bba1690dc249" providerId="ADAL" clId="{54421089-C394-4AD2-9FAC-371575B1C2F6}" dt="2017-10-06T13:21:38.172" v="206"/>
          <ac:spMkLst>
            <pc:docMk/>
            <pc:sldMk cId="1441383128" sldId="295"/>
            <ac:spMk id="3" creationId="{00000000-0000-0000-0000-000000000000}"/>
          </ac:spMkLst>
        </pc:spChg>
      </pc:sldChg>
      <pc:sldChg chg="modSp">
        <pc:chgData name="DEGRYSE, Christophe" userId="226e8f87-36f1-447b-af7d-bba1690dc249" providerId="ADAL" clId="{54421089-C394-4AD2-9FAC-371575B1C2F6}" dt="2017-10-06T13:33:06.946" v="268"/>
        <pc:sldMkLst>
          <pc:docMk/>
          <pc:sldMk cId="3511663371" sldId="323"/>
        </pc:sldMkLst>
        <pc:spChg chg="mod">
          <ac:chgData name="DEGRYSE, Christophe" userId="226e8f87-36f1-447b-af7d-bba1690dc249" providerId="ADAL" clId="{54421089-C394-4AD2-9FAC-371575B1C2F6}" dt="2017-10-06T13:33:06.946" v="268"/>
          <ac:spMkLst>
            <pc:docMk/>
            <pc:sldMk cId="3511663371" sldId="323"/>
            <ac:spMk id="3" creationId="{00000000-0000-0000-0000-000000000000}"/>
          </ac:spMkLst>
        </pc:spChg>
      </pc:sldChg>
      <pc:sldChg chg="modSp">
        <pc:chgData name="DEGRYSE, Christophe" userId="226e8f87-36f1-447b-af7d-bba1690dc249" providerId="ADAL" clId="{54421089-C394-4AD2-9FAC-371575B1C2F6}" dt="2017-10-06T13:23:21.560" v="240" actId="20577"/>
        <pc:sldMkLst>
          <pc:docMk/>
          <pc:sldMk cId="1378994114" sldId="325"/>
        </pc:sldMkLst>
        <pc:spChg chg="mod">
          <ac:chgData name="DEGRYSE, Christophe" userId="226e8f87-36f1-447b-af7d-bba1690dc249" providerId="ADAL" clId="{54421089-C394-4AD2-9FAC-371575B1C2F6}" dt="2017-10-06T13:23:21.560" v="240" actId="20577"/>
          <ac:spMkLst>
            <pc:docMk/>
            <pc:sldMk cId="1378994114" sldId="325"/>
            <ac:spMk id="3" creationId="{00000000-0000-0000-0000-000000000000}"/>
          </ac:spMkLst>
        </pc:spChg>
      </pc:sldChg>
      <pc:sldChg chg="modSp">
        <pc:chgData name="DEGRYSE, Christophe" userId="226e8f87-36f1-447b-af7d-bba1690dc249" providerId="ADAL" clId="{54421089-C394-4AD2-9FAC-371575B1C2F6}" dt="2017-10-06T13:03:53.035" v="88" actId="1038"/>
        <pc:sldMkLst>
          <pc:docMk/>
          <pc:sldMk cId="3846065094" sldId="329"/>
        </pc:sldMkLst>
        <pc:spChg chg="mod">
          <ac:chgData name="DEGRYSE, Christophe" userId="226e8f87-36f1-447b-af7d-bba1690dc249" providerId="ADAL" clId="{54421089-C394-4AD2-9FAC-371575B1C2F6}" dt="2017-10-06T13:03:48.143" v="86" actId="1036"/>
          <ac:spMkLst>
            <pc:docMk/>
            <pc:sldMk cId="3846065094" sldId="329"/>
            <ac:spMk id="4" creationId="{00000000-0000-0000-0000-000000000000}"/>
          </ac:spMkLst>
        </pc:spChg>
        <pc:spChg chg="mod">
          <ac:chgData name="DEGRYSE, Christophe" userId="226e8f87-36f1-447b-af7d-bba1690dc249" providerId="ADAL" clId="{54421089-C394-4AD2-9FAC-371575B1C2F6}" dt="2017-10-06T13:03:35.999" v="85" actId="1037"/>
          <ac:spMkLst>
            <pc:docMk/>
            <pc:sldMk cId="3846065094" sldId="329"/>
            <ac:spMk id="11" creationId="{00000000-0000-0000-0000-000000000000}"/>
          </ac:spMkLst>
        </pc:spChg>
        <pc:picChg chg="mod">
          <ac:chgData name="DEGRYSE, Christophe" userId="226e8f87-36f1-447b-af7d-bba1690dc249" providerId="ADAL" clId="{54421089-C394-4AD2-9FAC-371575B1C2F6}" dt="2017-10-06T13:03:53.035" v="88" actId="1038"/>
          <ac:picMkLst>
            <pc:docMk/>
            <pc:sldMk cId="3846065094" sldId="329"/>
            <ac:picMk id="10" creationId="{00000000-0000-0000-0000-000000000000}"/>
          </ac:picMkLst>
        </pc:picChg>
      </pc:sldChg>
      <pc:sldChg chg="modSp">
        <pc:chgData name="DEGRYSE, Christophe" userId="226e8f87-36f1-447b-af7d-bba1690dc249" providerId="ADAL" clId="{54421089-C394-4AD2-9FAC-371575B1C2F6}" dt="2017-10-06T13:27:41.984" v="263"/>
        <pc:sldMkLst>
          <pc:docMk/>
          <pc:sldMk cId="3282543312" sldId="331"/>
        </pc:sldMkLst>
        <pc:spChg chg="mod">
          <ac:chgData name="DEGRYSE, Christophe" userId="226e8f87-36f1-447b-af7d-bba1690dc249" providerId="ADAL" clId="{54421089-C394-4AD2-9FAC-371575B1C2F6}" dt="2017-10-06T13:27:41.984" v="263"/>
          <ac:spMkLst>
            <pc:docMk/>
            <pc:sldMk cId="3282543312" sldId="33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2"/>
            <a:ext cx="2945659" cy="498055"/>
          </a:xfrm>
          <a:prstGeom prst="rect">
            <a:avLst/>
          </a:prstGeom>
        </p:spPr>
        <p:txBody>
          <a:bodyPr vert="horz" lIns="91440" tIns="45720" rIns="91440" bIns="45720" rtlCol="0"/>
          <a:lstStyle>
            <a:lvl1pPr algn="r">
              <a:defRPr sz="1200"/>
            </a:lvl1pPr>
          </a:lstStyle>
          <a:p>
            <a:fld id="{C344AE9A-8D85-4378-82B9-B9884C949818}" type="datetimeFigureOut">
              <a:rPr lang="en-US" smtClean="0"/>
              <a:t>12/11/17</a:t>
            </a:fld>
            <a:endParaRPr lang="en-US"/>
          </a:p>
        </p:txBody>
      </p:sp>
      <p:sp>
        <p:nvSpPr>
          <p:cNvPr id="4" name="Footer Placeholder 3"/>
          <p:cNvSpPr>
            <a:spLocks noGrp="1"/>
          </p:cNvSpPr>
          <p:nvPr>
            <p:ph type="ftr" sz="quarter" idx="2"/>
          </p:nvPr>
        </p:nvSpPr>
        <p:spPr>
          <a:xfrm>
            <a:off x="0"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5"/>
            <a:ext cx="2945659" cy="498054"/>
          </a:xfrm>
          <a:prstGeom prst="rect">
            <a:avLst/>
          </a:prstGeom>
        </p:spPr>
        <p:txBody>
          <a:bodyPr vert="horz" lIns="91440" tIns="45720" rIns="91440" bIns="45720" rtlCol="0" anchor="b"/>
          <a:lstStyle>
            <a:lvl1pPr algn="r">
              <a:defRPr sz="1200"/>
            </a:lvl1pPr>
          </a:lstStyle>
          <a:p>
            <a:fld id="{BDB59107-6D5A-433D-9AF3-44A3F00CD075}" type="slidenum">
              <a:rPr lang="en-US" smtClean="0"/>
              <a:t>‹#›</a:t>
            </a:fld>
            <a:endParaRPr lang="en-US"/>
          </a:p>
        </p:txBody>
      </p:sp>
    </p:spTree>
    <p:extLst>
      <p:ext uri="{BB962C8B-B14F-4D97-AF65-F5344CB8AC3E}">
        <p14:creationId xmlns:p14="http://schemas.microsoft.com/office/powerpoint/2010/main" val="1938221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4099"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ftr" sz="quarter" idx="4"/>
          </p:nvPr>
        </p:nvSpPr>
        <p:spPr bwMode="auto">
          <a:xfrm>
            <a:off x="0"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4103" name="Rectangle 7"/>
          <p:cNvSpPr>
            <a:spLocks noGrp="1" noChangeArrowheads="1"/>
          </p:cNvSpPr>
          <p:nvPr>
            <p:ph type="sldNum" sz="quarter" idx="5"/>
          </p:nvPr>
        </p:nvSpPr>
        <p:spPr bwMode="auto">
          <a:xfrm>
            <a:off x="3850443"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D1D15502-E025-42B4-92CC-17DA73229A46}" type="slidenum">
              <a:rPr lang="en-US" altLang="en-US"/>
              <a:pPr/>
              <a:t>‹#›</a:t>
            </a:fld>
            <a:endParaRPr lang="en-US" altLang="en-US"/>
          </a:p>
        </p:txBody>
      </p:sp>
    </p:spTree>
    <p:extLst>
      <p:ext uri="{BB962C8B-B14F-4D97-AF65-F5344CB8AC3E}">
        <p14:creationId xmlns:p14="http://schemas.microsoft.com/office/powerpoint/2010/main" val="26798715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323850" y="1798638"/>
            <a:ext cx="5686425" cy="503237"/>
          </a:xfrm>
          <a:extLst>
            <a:ext uri="{91240B29-F687-4f45-9708-019B960494DF}">
              <a14:hiddenLine xmlns:a14="http://schemas.microsoft.com/office/drawing/2010/main" w="9525" algn="ctr">
                <a:solidFill>
                  <a:schemeClr val="tx1"/>
                </a:solidFill>
                <a:miter lim="800000"/>
                <a:headEnd/>
                <a:tailEnd/>
              </a14:hiddenLine>
            </a:ext>
          </a:extLst>
        </p:spPr>
        <p:txBody>
          <a:bodyPr lIns="0" rIns="0">
            <a:spAutoFit/>
          </a:bodyPr>
          <a:lstStyle>
            <a:lvl1pPr>
              <a:spcBef>
                <a:spcPct val="20000"/>
              </a:spcBef>
              <a:buClr>
                <a:srgbClr val="00AEEF"/>
              </a:buClr>
              <a:buSzPct val="80000"/>
              <a:buFont typeface="Arial" panose="020B0604020202020204" pitchFamily="34" charset="0"/>
              <a:buNone/>
              <a:defRPr sz="3300">
                <a:solidFill>
                  <a:schemeClr val="tx2"/>
                </a:solidFill>
              </a:defRPr>
            </a:lvl1pPr>
          </a:lstStyle>
          <a:p>
            <a:pPr lvl="0"/>
            <a:r>
              <a:rPr lang="en-US" altLang="en-US" noProof="0"/>
              <a:t>Click to edit Master title style</a:t>
            </a:r>
          </a:p>
        </p:txBody>
      </p:sp>
      <p:sp>
        <p:nvSpPr>
          <p:cNvPr id="43011" name="Rectangle 3"/>
          <p:cNvSpPr>
            <a:spLocks noGrp="1" noChangeArrowheads="1"/>
          </p:cNvSpPr>
          <p:nvPr>
            <p:ph type="subTitle" idx="1"/>
          </p:nvPr>
        </p:nvSpPr>
        <p:spPr>
          <a:xfrm>
            <a:off x="323850" y="3598863"/>
            <a:ext cx="8348663" cy="365125"/>
          </a:xfrm>
          <a:extLst>
            <a:ext uri="{909E8E84-426E-40dd-AFC4-6F175D3DCCD1}">
              <a14:hiddenFill xmlns:a14="http://schemas.microsoft.com/office/drawing/2010/main">
                <a:solidFill>
                  <a:srgbClr val="8D817B"/>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rIns="0"/>
          <a:lstStyle>
            <a:lvl1pPr marL="0" indent="0">
              <a:buFont typeface="Arial" panose="020B0604020202020204" pitchFamily="34" charset="0"/>
              <a:buNone/>
              <a:defRPr>
                <a:solidFill>
                  <a:schemeClr val="hlink"/>
                </a:solidFill>
              </a:defRPr>
            </a:lvl1pPr>
          </a:lstStyle>
          <a:p>
            <a:pPr lvl="0"/>
            <a:r>
              <a:rPr lang="en-US" altLang="en-US" noProof="0"/>
              <a:t>Click to edit Master subtitle style</a:t>
            </a:r>
          </a:p>
        </p:txBody>
      </p:sp>
      <p:pic>
        <p:nvPicPr>
          <p:cNvPr id="43015" name="Picture 7" descr="logoty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2575" y="6207125"/>
            <a:ext cx="914400" cy="32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fr-FR" altLang="en-US"/>
              <a:t>Christophe Degryse © etui (2017)</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Social impacts of the digitalization of the economy</a:t>
            </a:r>
          </a:p>
        </p:txBody>
      </p:sp>
      <p:sp>
        <p:nvSpPr>
          <p:cNvPr id="6" name="Slide Number Placeholder 5"/>
          <p:cNvSpPr>
            <a:spLocks noGrp="1"/>
          </p:cNvSpPr>
          <p:nvPr>
            <p:ph type="sldNum" sz="quarter" idx="12"/>
          </p:nvPr>
        </p:nvSpPr>
        <p:spPr/>
        <p:txBody>
          <a:bodyPr/>
          <a:lstStyle>
            <a:lvl1pPr>
              <a:defRPr/>
            </a:lvl1pPr>
          </a:lstStyle>
          <a:p>
            <a:fld id="{9238DE1B-668D-424E-AEA7-6DB62D2F2E02}" type="slidenum">
              <a:rPr lang="en-US" altLang="en-US"/>
              <a:pPr/>
              <a:t>‹#›</a:t>
            </a:fld>
            <a:endParaRPr lang="en-US" altLang="en-US"/>
          </a:p>
        </p:txBody>
      </p:sp>
    </p:spTree>
    <p:extLst>
      <p:ext uri="{BB962C8B-B14F-4D97-AF65-F5344CB8AC3E}">
        <p14:creationId xmlns:p14="http://schemas.microsoft.com/office/powerpoint/2010/main" val="1272551510"/>
      </p:ext>
    </p:extLst>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323850"/>
            <a:ext cx="2085975" cy="5553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323850"/>
            <a:ext cx="6110288" cy="555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fr-FR" altLang="en-US"/>
              <a:t>Christophe Degryse © etui (2017)</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Social impacts of the digitalization of the economy</a:t>
            </a:r>
          </a:p>
        </p:txBody>
      </p:sp>
      <p:sp>
        <p:nvSpPr>
          <p:cNvPr id="6" name="Slide Number Placeholder 5"/>
          <p:cNvSpPr>
            <a:spLocks noGrp="1"/>
          </p:cNvSpPr>
          <p:nvPr>
            <p:ph type="sldNum" sz="quarter" idx="12"/>
          </p:nvPr>
        </p:nvSpPr>
        <p:spPr/>
        <p:txBody>
          <a:bodyPr/>
          <a:lstStyle>
            <a:lvl1pPr>
              <a:defRPr/>
            </a:lvl1pPr>
          </a:lstStyle>
          <a:p>
            <a:fld id="{FBFC5859-98A9-47F1-82CD-021D8C9EE0AF}" type="slidenum">
              <a:rPr lang="en-US" altLang="en-US"/>
              <a:pPr/>
              <a:t>‹#›</a:t>
            </a:fld>
            <a:endParaRPr lang="en-US" altLang="en-US"/>
          </a:p>
        </p:txBody>
      </p:sp>
    </p:spTree>
    <p:extLst>
      <p:ext uri="{BB962C8B-B14F-4D97-AF65-F5344CB8AC3E}">
        <p14:creationId xmlns:p14="http://schemas.microsoft.com/office/powerpoint/2010/main" val="2175433170"/>
      </p:ext>
    </p:extLst>
  </p:cSld>
  <p:clrMapOvr>
    <a:masterClrMapping/>
  </p:clrMapOvr>
  <p:transition xmlns:p14="http://schemas.microsoft.com/office/powerpoint/2010/mai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r>
              <a:rPr lang="fr-FR"/>
              <a:t>Christophe Degryse © etui (2017)</a:t>
            </a:r>
          </a:p>
        </p:txBody>
      </p:sp>
      <p:sp>
        <p:nvSpPr>
          <p:cNvPr id="5" name="Footer Placeholder 4"/>
          <p:cNvSpPr>
            <a:spLocks noGrp="1"/>
          </p:cNvSpPr>
          <p:nvPr>
            <p:ph type="ftr" sz="quarter" idx="11"/>
          </p:nvPr>
        </p:nvSpPr>
        <p:spPr/>
        <p:txBody>
          <a:bodyPr/>
          <a:lstStyle/>
          <a:p>
            <a:r>
              <a:rPr lang="en-US"/>
              <a:t>Social impacts of the digitalization of the economy</a:t>
            </a:r>
            <a:endParaRPr lang="fr-FR"/>
          </a:p>
        </p:txBody>
      </p:sp>
      <p:sp>
        <p:nvSpPr>
          <p:cNvPr id="6" name="Slide Number Placeholder 5"/>
          <p:cNvSpPr>
            <a:spLocks noGrp="1"/>
          </p:cNvSpPr>
          <p:nvPr>
            <p:ph type="sldNum" sz="quarter" idx="12"/>
          </p:nvPr>
        </p:nvSpPr>
        <p:spPr/>
        <p:txBody>
          <a:bodyPr/>
          <a:lstStyle/>
          <a:p>
            <a:fld id="{502A9E85-A75B-496C-B670-03DFB674842B}" type="slidenum">
              <a:rPr lang="fr-FR" smtClean="0"/>
              <a:t>‹#›</a:t>
            </a:fld>
            <a:endParaRPr lang="fr-FR"/>
          </a:p>
        </p:txBody>
      </p:sp>
    </p:spTree>
    <p:extLst>
      <p:ext uri="{BB962C8B-B14F-4D97-AF65-F5344CB8AC3E}">
        <p14:creationId xmlns:p14="http://schemas.microsoft.com/office/powerpoint/2010/main" val="1966105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r>
              <a:rPr lang="fr-FR"/>
              <a:t>Christophe Degryse © etui (2017)</a:t>
            </a:r>
          </a:p>
        </p:txBody>
      </p:sp>
      <p:sp>
        <p:nvSpPr>
          <p:cNvPr id="5" name="Footer Placeholder 4"/>
          <p:cNvSpPr>
            <a:spLocks noGrp="1"/>
          </p:cNvSpPr>
          <p:nvPr>
            <p:ph type="ftr" sz="quarter" idx="11"/>
          </p:nvPr>
        </p:nvSpPr>
        <p:spPr/>
        <p:txBody>
          <a:bodyPr/>
          <a:lstStyle/>
          <a:p>
            <a:r>
              <a:rPr lang="en-US"/>
              <a:t>Social impacts of the digitalization of the economy</a:t>
            </a:r>
            <a:endParaRPr lang="fr-FR"/>
          </a:p>
        </p:txBody>
      </p:sp>
      <p:sp>
        <p:nvSpPr>
          <p:cNvPr id="6" name="Slide Number Placeholder 5"/>
          <p:cNvSpPr>
            <a:spLocks noGrp="1"/>
          </p:cNvSpPr>
          <p:nvPr>
            <p:ph type="sldNum" sz="quarter" idx="12"/>
          </p:nvPr>
        </p:nvSpPr>
        <p:spPr/>
        <p:txBody>
          <a:bodyPr/>
          <a:lstStyle/>
          <a:p>
            <a:fld id="{502A9E85-A75B-496C-B670-03DFB674842B}" type="slidenum">
              <a:rPr lang="fr-FR" smtClean="0"/>
              <a:t>‹#›</a:t>
            </a:fld>
            <a:endParaRPr lang="fr-FR"/>
          </a:p>
        </p:txBody>
      </p:sp>
    </p:spTree>
    <p:extLst>
      <p:ext uri="{BB962C8B-B14F-4D97-AF65-F5344CB8AC3E}">
        <p14:creationId xmlns:p14="http://schemas.microsoft.com/office/powerpoint/2010/main" val="991055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fr-FR"/>
              <a:t>Christophe Degryse © etui (2017)</a:t>
            </a:r>
          </a:p>
        </p:txBody>
      </p:sp>
      <p:sp>
        <p:nvSpPr>
          <p:cNvPr id="5" name="Footer Placeholder 4"/>
          <p:cNvSpPr>
            <a:spLocks noGrp="1"/>
          </p:cNvSpPr>
          <p:nvPr>
            <p:ph type="ftr" sz="quarter" idx="11"/>
          </p:nvPr>
        </p:nvSpPr>
        <p:spPr/>
        <p:txBody>
          <a:bodyPr/>
          <a:lstStyle/>
          <a:p>
            <a:r>
              <a:rPr lang="en-US"/>
              <a:t>Social impacts of the digitalization of the economy</a:t>
            </a:r>
            <a:endParaRPr lang="fr-FR"/>
          </a:p>
        </p:txBody>
      </p:sp>
      <p:sp>
        <p:nvSpPr>
          <p:cNvPr id="6" name="Slide Number Placeholder 5"/>
          <p:cNvSpPr>
            <a:spLocks noGrp="1"/>
          </p:cNvSpPr>
          <p:nvPr>
            <p:ph type="sldNum" sz="quarter" idx="12"/>
          </p:nvPr>
        </p:nvSpPr>
        <p:spPr/>
        <p:txBody>
          <a:bodyPr/>
          <a:lstStyle/>
          <a:p>
            <a:fld id="{502A9E85-A75B-496C-B670-03DFB674842B}" type="slidenum">
              <a:rPr lang="fr-FR" smtClean="0"/>
              <a:t>‹#›</a:t>
            </a:fld>
            <a:endParaRPr lang="fr-FR"/>
          </a:p>
        </p:txBody>
      </p:sp>
    </p:spTree>
    <p:extLst>
      <p:ext uri="{BB962C8B-B14F-4D97-AF65-F5344CB8AC3E}">
        <p14:creationId xmlns:p14="http://schemas.microsoft.com/office/powerpoint/2010/main" val="152739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r>
              <a:rPr lang="fr-FR"/>
              <a:t>Christophe Degryse © etui (2017)</a:t>
            </a:r>
          </a:p>
        </p:txBody>
      </p:sp>
      <p:sp>
        <p:nvSpPr>
          <p:cNvPr id="6" name="Footer Placeholder 5"/>
          <p:cNvSpPr>
            <a:spLocks noGrp="1"/>
          </p:cNvSpPr>
          <p:nvPr>
            <p:ph type="ftr" sz="quarter" idx="11"/>
          </p:nvPr>
        </p:nvSpPr>
        <p:spPr/>
        <p:txBody>
          <a:bodyPr/>
          <a:lstStyle/>
          <a:p>
            <a:r>
              <a:rPr lang="en-US"/>
              <a:t>Social impacts of the digitalization of the economy</a:t>
            </a:r>
            <a:endParaRPr lang="fr-FR"/>
          </a:p>
        </p:txBody>
      </p:sp>
      <p:sp>
        <p:nvSpPr>
          <p:cNvPr id="7" name="Slide Number Placeholder 6"/>
          <p:cNvSpPr>
            <a:spLocks noGrp="1"/>
          </p:cNvSpPr>
          <p:nvPr>
            <p:ph type="sldNum" sz="quarter" idx="12"/>
          </p:nvPr>
        </p:nvSpPr>
        <p:spPr/>
        <p:txBody>
          <a:bodyPr/>
          <a:lstStyle/>
          <a:p>
            <a:fld id="{502A9E85-A75B-496C-B670-03DFB674842B}" type="slidenum">
              <a:rPr lang="fr-FR" smtClean="0"/>
              <a:t>‹#›</a:t>
            </a:fld>
            <a:endParaRPr lang="fr-FR"/>
          </a:p>
        </p:txBody>
      </p:sp>
    </p:spTree>
    <p:extLst>
      <p:ext uri="{BB962C8B-B14F-4D97-AF65-F5344CB8AC3E}">
        <p14:creationId xmlns:p14="http://schemas.microsoft.com/office/powerpoint/2010/main" val="3746167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r>
              <a:rPr lang="fr-FR"/>
              <a:t>Christophe Degryse © etui (2017)</a:t>
            </a:r>
          </a:p>
        </p:txBody>
      </p:sp>
      <p:sp>
        <p:nvSpPr>
          <p:cNvPr id="8" name="Footer Placeholder 7"/>
          <p:cNvSpPr>
            <a:spLocks noGrp="1"/>
          </p:cNvSpPr>
          <p:nvPr>
            <p:ph type="ftr" sz="quarter" idx="11"/>
          </p:nvPr>
        </p:nvSpPr>
        <p:spPr/>
        <p:txBody>
          <a:bodyPr/>
          <a:lstStyle/>
          <a:p>
            <a:r>
              <a:rPr lang="en-US"/>
              <a:t>Social impacts of the digitalization of the economy</a:t>
            </a:r>
            <a:endParaRPr lang="fr-FR"/>
          </a:p>
        </p:txBody>
      </p:sp>
      <p:sp>
        <p:nvSpPr>
          <p:cNvPr id="9" name="Slide Number Placeholder 8"/>
          <p:cNvSpPr>
            <a:spLocks noGrp="1"/>
          </p:cNvSpPr>
          <p:nvPr>
            <p:ph type="sldNum" sz="quarter" idx="12"/>
          </p:nvPr>
        </p:nvSpPr>
        <p:spPr/>
        <p:txBody>
          <a:bodyPr/>
          <a:lstStyle/>
          <a:p>
            <a:fld id="{502A9E85-A75B-496C-B670-03DFB674842B}" type="slidenum">
              <a:rPr lang="fr-FR" smtClean="0"/>
              <a:t>‹#›</a:t>
            </a:fld>
            <a:endParaRPr lang="fr-FR"/>
          </a:p>
        </p:txBody>
      </p:sp>
    </p:spTree>
    <p:extLst>
      <p:ext uri="{BB962C8B-B14F-4D97-AF65-F5344CB8AC3E}">
        <p14:creationId xmlns:p14="http://schemas.microsoft.com/office/powerpoint/2010/main" val="2963012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r>
              <a:rPr lang="fr-FR"/>
              <a:t>Christophe Degryse © etui (2017)</a:t>
            </a:r>
          </a:p>
        </p:txBody>
      </p:sp>
      <p:sp>
        <p:nvSpPr>
          <p:cNvPr id="4" name="Footer Placeholder 3"/>
          <p:cNvSpPr>
            <a:spLocks noGrp="1"/>
          </p:cNvSpPr>
          <p:nvPr>
            <p:ph type="ftr" sz="quarter" idx="11"/>
          </p:nvPr>
        </p:nvSpPr>
        <p:spPr/>
        <p:txBody>
          <a:bodyPr/>
          <a:lstStyle/>
          <a:p>
            <a:r>
              <a:rPr lang="en-US"/>
              <a:t>Social impacts of the digitalization of the economy</a:t>
            </a:r>
            <a:endParaRPr lang="fr-FR"/>
          </a:p>
        </p:txBody>
      </p:sp>
      <p:sp>
        <p:nvSpPr>
          <p:cNvPr id="5" name="Slide Number Placeholder 4"/>
          <p:cNvSpPr>
            <a:spLocks noGrp="1"/>
          </p:cNvSpPr>
          <p:nvPr>
            <p:ph type="sldNum" sz="quarter" idx="12"/>
          </p:nvPr>
        </p:nvSpPr>
        <p:spPr/>
        <p:txBody>
          <a:bodyPr/>
          <a:lstStyle/>
          <a:p>
            <a:fld id="{502A9E85-A75B-496C-B670-03DFB674842B}" type="slidenum">
              <a:rPr lang="fr-FR" smtClean="0"/>
              <a:t>‹#›</a:t>
            </a:fld>
            <a:endParaRPr lang="fr-FR"/>
          </a:p>
        </p:txBody>
      </p:sp>
    </p:spTree>
    <p:extLst>
      <p:ext uri="{BB962C8B-B14F-4D97-AF65-F5344CB8AC3E}">
        <p14:creationId xmlns:p14="http://schemas.microsoft.com/office/powerpoint/2010/main" val="293525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Christophe Degryse © etui (2017)</a:t>
            </a:r>
          </a:p>
        </p:txBody>
      </p:sp>
      <p:sp>
        <p:nvSpPr>
          <p:cNvPr id="3" name="Footer Placeholder 2"/>
          <p:cNvSpPr>
            <a:spLocks noGrp="1"/>
          </p:cNvSpPr>
          <p:nvPr>
            <p:ph type="ftr" sz="quarter" idx="11"/>
          </p:nvPr>
        </p:nvSpPr>
        <p:spPr/>
        <p:txBody>
          <a:bodyPr/>
          <a:lstStyle/>
          <a:p>
            <a:r>
              <a:rPr lang="en-US"/>
              <a:t>Social impacts of the digitalization of the economy</a:t>
            </a:r>
            <a:endParaRPr lang="fr-FR"/>
          </a:p>
        </p:txBody>
      </p:sp>
      <p:sp>
        <p:nvSpPr>
          <p:cNvPr id="4" name="Slide Number Placeholder 3"/>
          <p:cNvSpPr>
            <a:spLocks noGrp="1"/>
          </p:cNvSpPr>
          <p:nvPr>
            <p:ph type="sldNum" sz="quarter" idx="12"/>
          </p:nvPr>
        </p:nvSpPr>
        <p:spPr/>
        <p:txBody>
          <a:bodyPr/>
          <a:lstStyle/>
          <a:p>
            <a:fld id="{502A9E85-A75B-496C-B670-03DFB674842B}" type="slidenum">
              <a:rPr lang="fr-FR" smtClean="0"/>
              <a:t>‹#›</a:t>
            </a:fld>
            <a:endParaRPr lang="fr-FR"/>
          </a:p>
        </p:txBody>
      </p:sp>
    </p:spTree>
    <p:extLst>
      <p:ext uri="{BB962C8B-B14F-4D97-AF65-F5344CB8AC3E}">
        <p14:creationId xmlns:p14="http://schemas.microsoft.com/office/powerpoint/2010/main" val="3123877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fr-FR"/>
              <a:t>Christophe Degryse © etui (2017)</a:t>
            </a:r>
          </a:p>
        </p:txBody>
      </p:sp>
      <p:sp>
        <p:nvSpPr>
          <p:cNvPr id="6" name="Footer Placeholder 5"/>
          <p:cNvSpPr>
            <a:spLocks noGrp="1"/>
          </p:cNvSpPr>
          <p:nvPr>
            <p:ph type="ftr" sz="quarter" idx="11"/>
          </p:nvPr>
        </p:nvSpPr>
        <p:spPr/>
        <p:txBody>
          <a:bodyPr/>
          <a:lstStyle/>
          <a:p>
            <a:r>
              <a:rPr lang="en-US"/>
              <a:t>Social impacts of the digitalization of the economy</a:t>
            </a:r>
            <a:endParaRPr lang="fr-FR"/>
          </a:p>
        </p:txBody>
      </p:sp>
      <p:sp>
        <p:nvSpPr>
          <p:cNvPr id="7" name="Slide Number Placeholder 6"/>
          <p:cNvSpPr>
            <a:spLocks noGrp="1"/>
          </p:cNvSpPr>
          <p:nvPr>
            <p:ph type="sldNum" sz="quarter" idx="12"/>
          </p:nvPr>
        </p:nvSpPr>
        <p:spPr/>
        <p:txBody>
          <a:bodyPr/>
          <a:lstStyle/>
          <a:p>
            <a:fld id="{502A9E85-A75B-496C-B670-03DFB674842B}" type="slidenum">
              <a:rPr lang="fr-FR" smtClean="0"/>
              <a:t>‹#›</a:t>
            </a:fld>
            <a:endParaRPr lang="fr-FR"/>
          </a:p>
        </p:txBody>
      </p:sp>
    </p:spTree>
    <p:extLst>
      <p:ext uri="{BB962C8B-B14F-4D97-AF65-F5344CB8AC3E}">
        <p14:creationId xmlns:p14="http://schemas.microsoft.com/office/powerpoint/2010/main" val="3533303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fr-FR" altLang="en-US"/>
              <a:t>Christophe Degryse © etui (2017)</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Social impacts of the digitalization of the economy</a:t>
            </a:r>
          </a:p>
        </p:txBody>
      </p:sp>
      <p:sp>
        <p:nvSpPr>
          <p:cNvPr id="6" name="Slide Number Placeholder 5"/>
          <p:cNvSpPr>
            <a:spLocks noGrp="1"/>
          </p:cNvSpPr>
          <p:nvPr>
            <p:ph type="sldNum" sz="quarter" idx="12"/>
          </p:nvPr>
        </p:nvSpPr>
        <p:spPr/>
        <p:txBody>
          <a:bodyPr/>
          <a:lstStyle>
            <a:lvl1pPr>
              <a:defRPr/>
            </a:lvl1pPr>
          </a:lstStyle>
          <a:p>
            <a:fld id="{CD139171-D9B6-47BF-8029-7DF36747D52F}" type="slidenum">
              <a:rPr lang="en-US" altLang="en-US"/>
              <a:pPr/>
              <a:t>‹#›</a:t>
            </a:fld>
            <a:endParaRPr lang="en-US" altLang="en-US"/>
          </a:p>
        </p:txBody>
      </p:sp>
    </p:spTree>
    <p:extLst>
      <p:ext uri="{BB962C8B-B14F-4D97-AF65-F5344CB8AC3E}">
        <p14:creationId xmlns:p14="http://schemas.microsoft.com/office/powerpoint/2010/main" val="3159540640"/>
      </p:ext>
    </p:extLst>
  </p:cSld>
  <p:clrMapOvr>
    <a:masterClrMapping/>
  </p:clrMapOvr>
  <p:transition xmlns:p14="http://schemas.microsoft.com/office/powerpoint/2010/mai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fr-FR"/>
              <a:t>Christophe Degryse © etui (2017)</a:t>
            </a:r>
          </a:p>
        </p:txBody>
      </p:sp>
      <p:sp>
        <p:nvSpPr>
          <p:cNvPr id="6" name="Footer Placeholder 5"/>
          <p:cNvSpPr>
            <a:spLocks noGrp="1"/>
          </p:cNvSpPr>
          <p:nvPr>
            <p:ph type="ftr" sz="quarter" idx="11"/>
          </p:nvPr>
        </p:nvSpPr>
        <p:spPr/>
        <p:txBody>
          <a:bodyPr/>
          <a:lstStyle/>
          <a:p>
            <a:r>
              <a:rPr lang="en-US"/>
              <a:t>Social impacts of the digitalization of the economy</a:t>
            </a:r>
            <a:endParaRPr lang="fr-FR"/>
          </a:p>
        </p:txBody>
      </p:sp>
      <p:sp>
        <p:nvSpPr>
          <p:cNvPr id="7" name="Slide Number Placeholder 6"/>
          <p:cNvSpPr>
            <a:spLocks noGrp="1"/>
          </p:cNvSpPr>
          <p:nvPr>
            <p:ph type="sldNum" sz="quarter" idx="12"/>
          </p:nvPr>
        </p:nvSpPr>
        <p:spPr/>
        <p:txBody>
          <a:bodyPr/>
          <a:lstStyle/>
          <a:p>
            <a:fld id="{502A9E85-A75B-496C-B670-03DFB674842B}" type="slidenum">
              <a:rPr lang="fr-FR" smtClean="0"/>
              <a:t>‹#›</a:t>
            </a:fld>
            <a:endParaRPr lang="fr-FR"/>
          </a:p>
        </p:txBody>
      </p:sp>
    </p:spTree>
    <p:extLst>
      <p:ext uri="{BB962C8B-B14F-4D97-AF65-F5344CB8AC3E}">
        <p14:creationId xmlns:p14="http://schemas.microsoft.com/office/powerpoint/2010/main" val="2174160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r>
              <a:rPr lang="fr-FR"/>
              <a:t>Christophe Degryse © etui (2017)</a:t>
            </a:r>
          </a:p>
        </p:txBody>
      </p:sp>
      <p:sp>
        <p:nvSpPr>
          <p:cNvPr id="5" name="Footer Placeholder 4"/>
          <p:cNvSpPr>
            <a:spLocks noGrp="1"/>
          </p:cNvSpPr>
          <p:nvPr>
            <p:ph type="ftr" sz="quarter" idx="11"/>
          </p:nvPr>
        </p:nvSpPr>
        <p:spPr/>
        <p:txBody>
          <a:bodyPr/>
          <a:lstStyle/>
          <a:p>
            <a:r>
              <a:rPr lang="en-US"/>
              <a:t>Social impacts of the digitalization of the economy</a:t>
            </a:r>
            <a:endParaRPr lang="fr-FR"/>
          </a:p>
        </p:txBody>
      </p:sp>
      <p:sp>
        <p:nvSpPr>
          <p:cNvPr id="6" name="Slide Number Placeholder 5"/>
          <p:cNvSpPr>
            <a:spLocks noGrp="1"/>
          </p:cNvSpPr>
          <p:nvPr>
            <p:ph type="sldNum" sz="quarter" idx="12"/>
          </p:nvPr>
        </p:nvSpPr>
        <p:spPr/>
        <p:txBody>
          <a:bodyPr/>
          <a:lstStyle/>
          <a:p>
            <a:fld id="{502A9E85-A75B-496C-B670-03DFB674842B}" type="slidenum">
              <a:rPr lang="fr-FR" smtClean="0"/>
              <a:t>‹#›</a:t>
            </a:fld>
            <a:endParaRPr lang="fr-FR"/>
          </a:p>
        </p:txBody>
      </p:sp>
    </p:spTree>
    <p:extLst>
      <p:ext uri="{BB962C8B-B14F-4D97-AF65-F5344CB8AC3E}">
        <p14:creationId xmlns:p14="http://schemas.microsoft.com/office/powerpoint/2010/main" val="2312777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r>
              <a:rPr lang="fr-FR"/>
              <a:t>Christophe Degryse © etui (2017)</a:t>
            </a:r>
          </a:p>
        </p:txBody>
      </p:sp>
      <p:sp>
        <p:nvSpPr>
          <p:cNvPr id="5" name="Footer Placeholder 4"/>
          <p:cNvSpPr>
            <a:spLocks noGrp="1"/>
          </p:cNvSpPr>
          <p:nvPr>
            <p:ph type="ftr" sz="quarter" idx="11"/>
          </p:nvPr>
        </p:nvSpPr>
        <p:spPr/>
        <p:txBody>
          <a:bodyPr/>
          <a:lstStyle/>
          <a:p>
            <a:r>
              <a:rPr lang="en-US"/>
              <a:t>Social impacts of the digitalization of the economy</a:t>
            </a:r>
            <a:endParaRPr lang="fr-FR"/>
          </a:p>
        </p:txBody>
      </p:sp>
      <p:sp>
        <p:nvSpPr>
          <p:cNvPr id="6" name="Slide Number Placeholder 5"/>
          <p:cNvSpPr>
            <a:spLocks noGrp="1"/>
          </p:cNvSpPr>
          <p:nvPr>
            <p:ph type="sldNum" sz="quarter" idx="12"/>
          </p:nvPr>
        </p:nvSpPr>
        <p:spPr/>
        <p:txBody>
          <a:bodyPr/>
          <a:lstStyle/>
          <a:p>
            <a:fld id="{502A9E85-A75B-496C-B670-03DFB674842B}" type="slidenum">
              <a:rPr lang="fr-FR" smtClean="0"/>
              <a:t>‹#›</a:t>
            </a:fld>
            <a:endParaRPr lang="fr-FR"/>
          </a:p>
        </p:txBody>
      </p:sp>
    </p:spTree>
    <p:extLst>
      <p:ext uri="{BB962C8B-B14F-4D97-AF65-F5344CB8AC3E}">
        <p14:creationId xmlns:p14="http://schemas.microsoft.com/office/powerpoint/2010/main" val="189041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fr-FR" altLang="en-US"/>
              <a:t>Christophe Degryse © etui (2017)</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Social impacts of the digitalization of the economy</a:t>
            </a:r>
          </a:p>
        </p:txBody>
      </p:sp>
      <p:sp>
        <p:nvSpPr>
          <p:cNvPr id="6" name="Slide Number Placeholder 5"/>
          <p:cNvSpPr>
            <a:spLocks noGrp="1"/>
          </p:cNvSpPr>
          <p:nvPr>
            <p:ph type="sldNum" sz="quarter" idx="12"/>
          </p:nvPr>
        </p:nvSpPr>
        <p:spPr/>
        <p:txBody>
          <a:bodyPr/>
          <a:lstStyle>
            <a:lvl1pPr>
              <a:defRPr/>
            </a:lvl1pPr>
          </a:lstStyle>
          <a:p>
            <a:fld id="{6647860E-4966-4947-97E4-CA57B0B152DF}" type="slidenum">
              <a:rPr lang="en-US" altLang="en-US"/>
              <a:pPr/>
              <a:t>‹#›</a:t>
            </a:fld>
            <a:endParaRPr lang="en-US" altLang="en-US"/>
          </a:p>
        </p:txBody>
      </p:sp>
    </p:spTree>
    <p:extLst>
      <p:ext uri="{BB962C8B-B14F-4D97-AF65-F5344CB8AC3E}">
        <p14:creationId xmlns:p14="http://schemas.microsoft.com/office/powerpoint/2010/main" val="3166652478"/>
      </p:ext>
    </p:extLst>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3850" y="1600200"/>
            <a:ext cx="4097338"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3588" y="1600200"/>
            <a:ext cx="4098925"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fr-FR" altLang="en-US"/>
              <a:t>Christophe Degryse © etui (2017)</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Social impacts of the digitalization of the economy</a:t>
            </a:r>
          </a:p>
        </p:txBody>
      </p:sp>
      <p:sp>
        <p:nvSpPr>
          <p:cNvPr id="7" name="Slide Number Placeholder 6"/>
          <p:cNvSpPr>
            <a:spLocks noGrp="1"/>
          </p:cNvSpPr>
          <p:nvPr>
            <p:ph type="sldNum" sz="quarter" idx="12"/>
          </p:nvPr>
        </p:nvSpPr>
        <p:spPr/>
        <p:txBody>
          <a:bodyPr/>
          <a:lstStyle>
            <a:lvl1pPr>
              <a:defRPr/>
            </a:lvl1pPr>
          </a:lstStyle>
          <a:p>
            <a:fld id="{DA479FF3-B3AD-4176-831B-165B0FF3FE13}" type="slidenum">
              <a:rPr lang="en-US" altLang="en-US"/>
              <a:pPr/>
              <a:t>‹#›</a:t>
            </a:fld>
            <a:endParaRPr lang="en-US" altLang="en-US"/>
          </a:p>
        </p:txBody>
      </p:sp>
    </p:spTree>
    <p:extLst>
      <p:ext uri="{BB962C8B-B14F-4D97-AF65-F5344CB8AC3E}">
        <p14:creationId xmlns:p14="http://schemas.microsoft.com/office/powerpoint/2010/main" val="2184697598"/>
      </p:ext>
    </p:extLst>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fr-FR" altLang="en-US"/>
              <a:t>Christophe Degryse © etui (2017)</a:t>
            </a:r>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Social impacts of the digitalization of the economy</a:t>
            </a:r>
          </a:p>
        </p:txBody>
      </p:sp>
      <p:sp>
        <p:nvSpPr>
          <p:cNvPr id="9" name="Slide Number Placeholder 8"/>
          <p:cNvSpPr>
            <a:spLocks noGrp="1"/>
          </p:cNvSpPr>
          <p:nvPr>
            <p:ph type="sldNum" sz="quarter" idx="12"/>
          </p:nvPr>
        </p:nvSpPr>
        <p:spPr/>
        <p:txBody>
          <a:bodyPr/>
          <a:lstStyle>
            <a:lvl1pPr>
              <a:defRPr/>
            </a:lvl1pPr>
          </a:lstStyle>
          <a:p>
            <a:fld id="{2FC9E63B-0A86-43E4-B008-944C54D05A17}" type="slidenum">
              <a:rPr lang="en-US" altLang="en-US"/>
              <a:pPr/>
              <a:t>‹#›</a:t>
            </a:fld>
            <a:endParaRPr lang="en-US" altLang="en-US"/>
          </a:p>
        </p:txBody>
      </p:sp>
    </p:spTree>
    <p:extLst>
      <p:ext uri="{BB962C8B-B14F-4D97-AF65-F5344CB8AC3E}">
        <p14:creationId xmlns:p14="http://schemas.microsoft.com/office/powerpoint/2010/main" val="650335943"/>
      </p:ext>
    </p:extLst>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fr-FR" altLang="en-US"/>
              <a:t>Christophe Degryse © etui (2017)</a:t>
            </a:r>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Social impacts of the digitalization of the economy</a:t>
            </a:r>
          </a:p>
        </p:txBody>
      </p:sp>
      <p:sp>
        <p:nvSpPr>
          <p:cNvPr id="5" name="Slide Number Placeholder 4"/>
          <p:cNvSpPr>
            <a:spLocks noGrp="1"/>
          </p:cNvSpPr>
          <p:nvPr>
            <p:ph type="sldNum" sz="quarter" idx="12"/>
          </p:nvPr>
        </p:nvSpPr>
        <p:spPr/>
        <p:txBody>
          <a:bodyPr/>
          <a:lstStyle>
            <a:lvl1pPr>
              <a:defRPr/>
            </a:lvl1pPr>
          </a:lstStyle>
          <a:p>
            <a:fld id="{6E674A07-E4BB-4215-A465-9D5CB8C5EF01}" type="slidenum">
              <a:rPr lang="en-US" altLang="en-US"/>
              <a:pPr/>
              <a:t>‹#›</a:t>
            </a:fld>
            <a:endParaRPr lang="en-US" altLang="en-US"/>
          </a:p>
        </p:txBody>
      </p:sp>
    </p:spTree>
    <p:extLst>
      <p:ext uri="{BB962C8B-B14F-4D97-AF65-F5344CB8AC3E}">
        <p14:creationId xmlns:p14="http://schemas.microsoft.com/office/powerpoint/2010/main" val="651484534"/>
      </p:ext>
    </p:extLst>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fr-FR" altLang="en-US"/>
              <a:t>Christophe Degryse © etui (2017)</a:t>
            </a:r>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Social impacts of the digitalization of the economy</a:t>
            </a:r>
          </a:p>
        </p:txBody>
      </p:sp>
      <p:sp>
        <p:nvSpPr>
          <p:cNvPr id="4" name="Slide Number Placeholder 3"/>
          <p:cNvSpPr>
            <a:spLocks noGrp="1"/>
          </p:cNvSpPr>
          <p:nvPr>
            <p:ph type="sldNum" sz="quarter" idx="12"/>
          </p:nvPr>
        </p:nvSpPr>
        <p:spPr/>
        <p:txBody>
          <a:bodyPr/>
          <a:lstStyle>
            <a:lvl1pPr>
              <a:defRPr/>
            </a:lvl1pPr>
          </a:lstStyle>
          <a:p>
            <a:fld id="{1417EAB1-35C1-4889-AF54-D21A387818A9}" type="slidenum">
              <a:rPr lang="en-US" altLang="en-US"/>
              <a:pPr/>
              <a:t>‹#›</a:t>
            </a:fld>
            <a:endParaRPr lang="en-US" altLang="en-US"/>
          </a:p>
        </p:txBody>
      </p:sp>
    </p:spTree>
    <p:extLst>
      <p:ext uri="{BB962C8B-B14F-4D97-AF65-F5344CB8AC3E}">
        <p14:creationId xmlns:p14="http://schemas.microsoft.com/office/powerpoint/2010/main" val="3856305666"/>
      </p:ext>
    </p:extLst>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fr-FR" altLang="en-US"/>
              <a:t>Christophe Degryse © etui (2017)</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Social impacts of the digitalization of the economy</a:t>
            </a:r>
          </a:p>
        </p:txBody>
      </p:sp>
      <p:sp>
        <p:nvSpPr>
          <p:cNvPr id="7" name="Slide Number Placeholder 6"/>
          <p:cNvSpPr>
            <a:spLocks noGrp="1"/>
          </p:cNvSpPr>
          <p:nvPr>
            <p:ph type="sldNum" sz="quarter" idx="12"/>
          </p:nvPr>
        </p:nvSpPr>
        <p:spPr/>
        <p:txBody>
          <a:bodyPr/>
          <a:lstStyle>
            <a:lvl1pPr>
              <a:defRPr/>
            </a:lvl1pPr>
          </a:lstStyle>
          <a:p>
            <a:fld id="{4A76722C-BFDF-4C36-9881-1D8DF3908141}" type="slidenum">
              <a:rPr lang="en-US" altLang="en-US"/>
              <a:pPr/>
              <a:t>‹#›</a:t>
            </a:fld>
            <a:endParaRPr lang="en-US" altLang="en-US"/>
          </a:p>
        </p:txBody>
      </p:sp>
    </p:spTree>
    <p:extLst>
      <p:ext uri="{BB962C8B-B14F-4D97-AF65-F5344CB8AC3E}">
        <p14:creationId xmlns:p14="http://schemas.microsoft.com/office/powerpoint/2010/main" val="357703571"/>
      </p:ext>
    </p:extLst>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fr-FR" altLang="en-US"/>
              <a:t>Christophe Degryse © etui (2017)</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Social impacts of the digitalization of the economy</a:t>
            </a:r>
          </a:p>
        </p:txBody>
      </p:sp>
      <p:sp>
        <p:nvSpPr>
          <p:cNvPr id="7" name="Slide Number Placeholder 6"/>
          <p:cNvSpPr>
            <a:spLocks noGrp="1"/>
          </p:cNvSpPr>
          <p:nvPr>
            <p:ph type="sldNum" sz="quarter" idx="12"/>
          </p:nvPr>
        </p:nvSpPr>
        <p:spPr/>
        <p:txBody>
          <a:bodyPr/>
          <a:lstStyle>
            <a:lvl1pPr>
              <a:defRPr/>
            </a:lvl1pPr>
          </a:lstStyle>
          <a:p>
            <a:fld id="{2583B660-4FEE-4ED0-9D1F-764084B86BA2}" type="slidenum">
              <a:rPr lang="en-US" altLang="en-US"/>
              <a:pPr/>
              <a:t>‹#›</a:t>
            </a:fld>
            <a:endParaRPr lang="en-US" altLang="en-US"/>
          </a:p>
        </p:txBody>
      </p:sp>
    </p:spTree>
    <p:extLst>
      <p:ext uri="{BB962C8B-B14F-4D97-AF65-F5344CB8AC3E}">
        <p14:creationId xmlns:p14="http://schemas.microsoft.com/office/powerpoint/2010/main" val="2920623698"/>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23850" y="323850"/>
            <a:ext cx="8348663" cy="3810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0" rIns="18000" bIns="0" numCol="1" anchor="t" anchorCtr="0" compatLnSpc="1">
            <a:prstTxWarp prst="textNoShape">
              <a:avLst/>
            </a:prstTxWarp>
          </a:bodyPr>
          <a:lstStyle/>
          <a:p>
            <a:pPr lvl="0"/>
            <a:r>
              <a:rPr lang="en-US" altLang="en-US"/>
              <a:t>Click to edit Master title style</a:t>
            </a:r>
          </a:p>
        </p:txBody>
      </p:sp>
      <p:sp>
        <p:nvSpPr>
          <p:cNvPr id="23555" name="Rectangle 3"/>
          <p:cNvSpPr>
            <a:spLocks noGrp="1" noChangeArrowheads="1"/>
          </p:cNvSpPr>
          <p:nvPr>
            <p:ph type="body" idx="1"/>
          </p:nvPr>
        </p:nvSpPr>
        <p:spPr bwMode="auto">
          <a:xfrm>
            <a:off x="323850" y="1600200"/>
            <a:ext cx="8348663"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0" rIns="1800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6" name="Rectangle 4"/>
          <p:cNvSpPr>
            <a:spLocks noGrp="1" noChangeArrowheads="1"/>
          </p:cNvSpPr>
          <p:nvPr>
            <p:ph type="dt" sz="half" idx="2"/>
          </p:nvPr>
        </p:nvSpPr>
        <p:spPr bwMode="auto">
          <a:xfrm>
            <a:off x="684213" y="6207125"/>
            <a:ext cx="259238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1200">
                <a:solidFill>
                  <a:srgbClr val="8D817B"/>
                </a:solidFill>
              </a:defRPr>
            </a:lvl1pPr>
          </a:lstStyle>
          <a:p>
            <a:r>
              <a:rPr lang="fr-FR" altLang="en-US"/>
              <a:t>Christophe Degryse © etui (2017)</a:t>
            </a:r>
            <a:endParaRPr lang="en-US" altLang="en-US"/>
          </a:p>
        </p:txBody>
      </p:sp>
      <p:sp>
        <p:nvSpPr>
          <p:cNvPr id="23557" name="Rectangle 5"/>
          <p:cNvSpPr>
            <a:spLocks noGrp="1" noChangeArrowheads="1"/>
          </p:cNvSpPr>
          <p:nvPr>
            <p:ph type="ftr" sz="quarter" idx="3"/>
          </p:nvPr>
        </p:nvSpPr>
        <p:spPr bwMode="auto">
          <a:xfrm>
            <a:off x="3348038" y="6207125"/>
            <a:ext cx="45370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1200">
                <a:solidFill>
                  <a:srgbClr val="8D817B"/>
                </a:solidFill>
              </a:defRPr>
            </a:lvl1pPr>
          </a:lstStyle>
          <a:p>
            <a:r>
              <a:rPr lang="en-US" altLang="en-US"/>
              <a:t>Social impacts of the digitalization of the economy</a:t>
            </a:r>
          </a:p>
        </p:txBody>
      </p:sp>
      <p:sp>
        <p:nvSpPr>
          <p:cNvPr id="23558" name="Rectangle 6"/>
          <p:cNvSpPr>
            <a:spLocks noGrp="1" noChangeArrowheads="1"/>
          </p:cNvSpPr>
          <p:nvPr>
            <p:ph type="sldNum" sz="quarter" idx="4"/>
          </p:nvPr>
        </p:nvSpPr>
        <p:spPr bwMode="auto">
          <a:xfrm>
            <a:off x="323850" y="6207125"/>
            <a:ext cx="3603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1200">
                <a:solidFill>
                  <a:srgbClr val="8D817B"/>
                </a:solidFill>
              </a:defRPr>
            </a:lvl1pPr>
          </a:lstStyle>
          <a:p>
            <a:fld id="{B5BE8AF0-6E39-45F3-A11D-74121B1F0CBF}" type="slidenum">
              <a:rPr lang="en-US" altLang="en-US"/>
              <a:pPr/>
              <a:t>‹#›</a:t>
            </a:fld>
            <a:endParaRPr lang="en-US" altLang="en-US"/>
          </a:p>
        </p:txBody>
      </p:sp>
      <p:pic>
        <p:nvPicPr>
          <p:cNvPr id="23559" name="Picture 7" descr="logotyp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02575" y="6207125"/>
            <a:ext cx="914400" cy="3238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xmlns:p14="http://schemas.microsoft.com/office/powerpoint/2010/main">
    <p:wipe dir="r"/>
  </p:transition>
  <p:hf hdr="0"/>
  <p:txStyles>
    <p:titleStyle>
      <a:lvl1pPr algn="l" rtl="0" eaLnBrk="1" fontAlgn="base" hangingPunct="1">
        <a:spcBef>
          <a:spcPct val="0"/>
        </a:spcBef>
        <a:spcAft>
          <a:spcPct val="0"/>
        </a:spcAft>
        <a:defRPr sz="2500" kern="1200">
          <a:solidFill>
            <a:srgbClr val="FFFFFF"/>
          </a:solidFill>
          <a:latin typeface="+mj-lt"/>
          <a:ea typeface="+mj-ea"/>
          <a:cs typeface="+mj-cs"/>
        </a:defRPr>
      </a:lvl1pPr>
      <a:lvl2pPr algn="l" rtl="0" eaLnBrk="1" fontAlgn="base" hangingPunct="1">
        <a:spcBef>
          <a:spcPct val="0"/>
        </a:spcBef>
        <a:spcAft>
          <a:spcPct val="0"/>
        </a:spcAft>
        <a:defRPr sz="2500">
          <a:solidFill>
            <a:srgbClr val="FFFFFF"/>
          </a:solidFill>
          <a:latin typeface="Arial" panose="020B0604020202020204" pitchFamily="34" charset="0"/>
        </a:defRPr>
      </a:lvl2pPr>
      <a:lvl3pPr algn="l" rtl="0" eaLnBrk="1" fontAlgn="base" hangingPunct="1">
        <a:spcBef>
          <a:spcPct val="0"/>
        </a:spcBef>
        <a:spcAft>
          <a:spcPct val="0"/>
        </a:spcAft>
        <a:defRPr sz="2500">
          <a:solidFill>
            <a:srgbClr val="FFFFFF"/>
          </a:solidFill>
          <a:latin typeface="Arial" panose="020B0604020202020204" pitchFamily="34" charset="0"/>
        </a:defRPr>
      </a:lvl3pPr>
      <a:lvl4pPr algn="l" rtl="0" eaLnBrk="1" fontAlgn="base" hangingPunct="1">
        <a:spcBef>
          <a:spcPct val="0"/>
        </a:spcBef>
        <a:spcAft>
          <a:spcPct val="0"/>
        </a:spcAft>
        <a:defRPr sz="2500">
          <a:solidFill>
            <a:srgbClr val="FFFFFF"/>
          </a:solidFill>
          <a:latin typeface="Arial" panose="020B0604020202020204" pitchFamily="34" charset="0"/>
        </a:defRPr>
      </a:lvl4pPr>
      <a:lvl5pPr algn="l" rtl="0" eaLnBrk="1" fontAlgn="base" hangingPunct="1">
        <a:spcBef>
          <a:spcPct val="0"/>
        </a:spcBef>
        <a:spcAft>
          <a:spcPct val="0"/>
        </a:spcAft>
        <a:defRPr sz="2500">
          <a:solidFill>
            <a:srgbClr val="FFFFFF"/>
          </a:solidFill>
          <a:latin typeface="Arial" panose="020B0604020202020204" pitchFamily="34" charset="0"/>
        </a:defRPr>
      </a:lvl5pPr>
      <a:lvl6pPr marL="457200" algn="l" rtl="0" eaLnBrk="1" fontAlgn="base" hangingPunct="1">
        <a:spcBef>
          <a:spcPct val="0"/>
        </a:spcBef>
        <a:spcAft>
          <a:spcPct val="0"/>
        </a:spcAft>
        <a:defRPr sz="2500">
          <a:solidFill>
            <a:srgbClr val="FFFFFF"/>
          </a:solidFill>
          <a:latin typeface="Arial" panose="020B0604020202020204" pitchFamily="34" charset="0"/>
        </a:defRPr>
      </a:lvl6pPr>
      <a:lvl7pPr marL="914400" algn="l" rtl="0" eaLnBrk="1" fontAlgn="base" hangingPunct="1">
        <a:spcBef>
          <a:spcPct val="0"/>
        </a:spcBef>
        <a:spcAft>
          <a:spcPct val="0"/>
        </a:spcAft>
        <a:defRPr sz="2500">
          <a:solidFill>
            <a:srgbClr val="FFFFFF"/>
          </a:solidFill>
          <a:latin typeface="Arial" panose="020B0604020202020204" pitchFamily="34" charset="0"/>
        </a:defRPr>
      </a:lvl7pPr>
      <a:lvl8pPr marL="1371600" algn="l" rtl="0" eaLnBrk="1" fontAlgn="base" hangingPunct="1">
        <a:spcBef>
          <a:spcPct val="0"/>
        </a:spcBef>
        <a:spcAft>
          <a:spcPct val="0"/>
        </a:spcAft>
        <a:defRPr sz="2500">
          <a:solidFill>
            <a:srgbClr val="FFFFFF"/>
          </a:solidFill>
          <a:latin typeface="Arial" panose="020B0604020202020204" pitchFamily="34" charset="0"/>
        </a:defRPr>
      </a:lvl8pPr>
      <a:lvl9pPr marL="1828800" algn="l" rtl="0" eaLnBrk="1" fontAlgn="base" hangingPunct="1">
        <a:spcBef>
          <a:spcPct val="0"/>
        </a:spcBef>
        <a:spcAft>
          <a:spcPct val="0"/>
        </a:spcAft>
        <a:defRPr sz="2500">
          <a:solidFill>
            <a:srgbClr val="FFFFFF"/>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hlink"/>
        </a:buClr>
        <a:buSzPct val="80000"/>
        <a:buFont typeface="Arial" panose="020B0604020202020204" pitchFamily="34"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Arial" panose="020B0604020202020204" pitchFamily="34" charset="0"/>
        <a:buChar char="●"/>
        <a:defRPr sz="22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hlink"/>
        </a:buClr>
        <a:buSzPct val="80000"/>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1"/>
        </a:buClr>
        <a:buSzPct val="80000"/>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Christophe Degryse © etui (2017)</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Social impacts of the digitalization of the economy</a:t>
            </a:r>
            <a:endParaRPr lang="fr-F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A9E85-A75B-496C-B670-03DFB674842B}" type="slidenum">
              <a:rPr lang="fr-FR" smtClean="0"/>
              <a:t>‹#›</a:t>
            </a:fld>
            <a:endParaRPr lang="fr-FR"/>
          </a:p>
        </p:txBody>
      </p:sp>
    </p:spTree>
    <p:extLst>
      <p:ext uri="{BB962C8B-B14F-4D97-AF65-F5344CB8AC3E}">
        <p14:creationId xmlns:p14="http://schemas.microsoft.com/office/powerpoint/2010/main" val="38479855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62.xml"/><Relationship Id="rId4" Type="http://schemas.openxmlformats.org/officeDocument/2006/relationships/tags" Target="../tags/tag63.xml"/><Relationship Id="rId5" Type="http://schemas.openxmlformats.org/officeDocument/2006/relationships/tags" Target="../tags/tag64.xml"/><Relationship Id="rId6" Type="http://schemas.openxmlformats.org/officeDocument/2006/relationships/tags" Target="../tags/tag65.xml"/><Relationship Id="rId7" Type="http://schemas.openxmlformats.org/officeDocument/2006/relationships/slideLayout" Target="../slideLayouts/slideLayout2.xml"/><Relationship Id="rId8" Type="http://schemas.openxmlformats.org/officeDocument/2006/relationships/image" Target="../media/image12.png"/><Relationship Id="rId1" Type="http://schemas.openxmlformats.org/officeDocument/2006/relationships/tags" Target="../tags/tag60.xml"/><Relationship Id="rId2" Type="http://schemas.openxmlformats.org/officeDocument/2006/relationships/tags" Target="../tags/tag61.xml"/></Relationships>
</file>

<file path=ppt/slides/_rels/slide11.xml.rels><?xml version="1.0" encoding="UTF-8" standalone="yes"?>
<Relationships xmlns="http://schemas.openxmlformats.org/package/2006/relationships"><Relationship Id="rId3" Type="http://schemas.openxmlformats.org/officeDocument/2006/relationships/tags" Target="../tags/tag68.xml"/><Relationship Id="rId4" Type="http://schemas.openxmlformats.org/officeDocument/2006/relationships/tags" Target="../tags/tag69.xml"/><Relationship Id="rId5" Type="http://schemas.openxmlformats.org/officeDocument/2006/relationships/tags" Target="../tags/tag70.xml"/><Relationship Id="rId6" Type="http://schemas.openxmlformats.org/officeDocument/2006/relationships/slideLayout" Target="../slideLayouts/slideLayout2.xml"/><Relationship Id="rId7" Type="http://schemas.openxmlformats.org/officeDocument/2006/relationships/image" Target="../media/image13.png"/><Relationship Id="rId1" Type="http://schemas.openxmlformats.org/officeDocument/2006/relationships/tags" Target="../tags/tag66.xml"/><Relationship Id="rId2" Type="http://schemas.openxmlformats.org/officeDocument/2006/relationships/tags" Target="../tags/tag67.xml"/></Relationships>
</file>

<file path=ppt/slides/_rels/slide12.xml.rels><?xml version="1.0" encoding="UTF-8" standalone="yes"?>
<Relationships xmlns="http://schemas.openxmlformats.org/package/2006/relationships"><Relationship Id="rId3" Type="http://schemas.openxmlformats.org/officeDocument/2006/relationships/tags" Target="../tags/tag73.xml"/><Relationship Id="rId4" Type="http://schemas.openxmlformats.org/officeDocument/2006/relationships/tags" Target="../tags/tag74.xml"/><Relationship Id="rId5" Type="http://schemas.openxmlformats.org/officeDocument/2006/relationships/tags" Target="../tags/tag75.xml"/><Relationship Id="rId6" Type="http://schemas.openxmlformats.org/officeDocument/2006/relationships/slideLayout" Target="../slideLayouts/slideLayout2.xml"/><Relationship Id="rId1" Type="http://schemas.openxmlformats.org/officeDocument/2006/relationships/tags" Target="../tags/tag71.xml"/><Relationship Id="rId2" Type="http://schemas.openxmlformats.org/officeDocument/2006/relationships/tags" Target="../tags/tag72.xml"/></Relationships>
</file>

<file path=ppt/slides/_rels/slide13.xml.rels><?xml version="1.0" encoding="UTF-8" standalone="yes"?>
<Relationships xmlns="http://schemas.openxmlformats.org/package/2006/relationships"><Relationship Id="rId3" Type="http://schemas.openxmlformats.org/officeDocument/2006/relationships/tags" Target="../tags/tag78.xml"/><Relationship Id="rId4" Type="http://schemas.openxmlformats.org/officeDocument/2006/relationships/tags" Target="../tags/tag79.xml"/><Relationship Id="rId5" Type="http://schemas.openxmlformats.org/officeDocument/2006/relationships/tags" Target="../tags/tag80.xml"/><Relationship Id="rId6" Type="http://schemas.openxmlformats.org/officeDocument/2006/relationships/slideLayout" Target="../slideLayouts/slideLayout2.xml"/><Relationship Id="rId1" Type="http://schemas.openxmlformats.org/officeDocument/2006/relationships/tags" Target="../tags/tag76.xml"/><Relationship Id="rId2" Type="http://schemas.openxmlformats.org/officeDocument/2006/relationships/tags" Target="../tags/tag77.xml"/></Relationships>
</file>

<file path=ppt/slides/_rels/slide14.xml.rels><?xml version="1.0" encoding="UTF-8" standalone="yes"?>
<Relationships xmlns="http://schemas.openxmlformats.org/package/2006/relationships"><Relationship Id="rId11" Type="http://schemas.openxmlformats.org/officeDocument/2006/relationships/tags" Target="../tags/tag91.xml"/><Relationship Id="rId12" Type="http://schemas.openxmlformats.org/officeDocument/2006/relationships/slideLayout" Target="../slideLayouts/slideLayout2.xml"/><Relationship Id="rId13" Type="http://schemas.openxmlformats.org/officeDocument/2006/relationships/image" Target="../media/image14.png"/><Relationship Id="rId14" Type="http://schemas.openxmlformats.org/officeDocument/2006/relationships/image" Target="../media/image8.jpeg"/><Relationship Id="rId15" Type="http://schemas.openxmlformats.org/officeDocument/2006/relationships/image" Target="../media/image11.png"/><Relationship Id="rId1" Type="http://schemas.openxmlformats.org/officeDocument/2006/relationships/tags" Target="../tags/tag81.xml"/><Relationship Id="rId2" Type="http://schemas.openxmlformats.org/officeDocument/2006/relationships/tags" Target="../tags/tag82.xml"/><Relationship Id="rId3" Type="http://schemas.openxmlformats.org/officeDocument/2006/relationships/tags" Target="../tags/tag83.xml"/><Relationship Id="rId4" Type="http://schemas.openxmlformats.org/officeDocument/2006/relationships/tags" Target="../tags/tag84.xml"/><Relationship Id="rId5" Type="http://schemas.openxmlformats.org/officeDocument/2006/relationships/tags" Target="../tags/tag85.xml"/><Relationship Id="rId6" Type="http://schemas.openxmlformats.org/officeDocument/2006/relationships/tags" Target="../tags/tag86.xml"/><Relationship Id="rId7" Type="http://schemas.openxmlformats.org/officeDocument/2006/relationships/tags" Target="../tags/tag87.xml"/><Relationship Id="rId8" Type="http://schemas.openxmlformats.org/officeDocument/2006/relationships/tags" Target="../tags/tag88.xml"/><Relationship Id="rId9" Type="http://schemas.openxmlformats.org/officeDocument/2006/relationships/tags" Target="../tags/tag89.xml"/><Relationship Id="rId10" Type="http://schemas.openxmlformats.org/officeDocument/2006/relationships/tags" Target="../tags/tag90.xml"/></Relationships>
</file>

<file path=ppt/slides/_rels/slide15.xml.rels><?xml version="1.0" encoding="UTF-8" standalone="yes"?>
<Relationships xmlns="http://schemas.openxmlformats.org/package/2006/relationships"><Relationship Id="rId3" Type="http://schemas.openxmlformats.org/officeDocument/2006/relationships/tags" Target="../tags/tag94.xml"/><Relationship Id="rId4" Type="http://schemas.openxmlformats.org/officeDocument/2006/relationships/tags" Target="../tags/tag95.xml"/><Relationship Id="rId5" Type="http://schemas.openxmlformats.org/officeDocument/2006/relationships/tags" Target="../tags/tag96.xml"/><Relationship Id="rId6" Type="http://schemas.openxmlformats.org/officeDocument/2006/relationships/tags" Target="../tags/tag97.xml"/><Relationship Id="rId7" Type="http://schemas.openxmlformats.org/officeDocument/2006/relationships/tags" Target="../tags/tag98.xml"/><Relationship Id="rId8" Type="http://schemas.openxmlformats.org/officeDocument/2006/relationships/tags" Target="../tags/tag99.xml"/><Relationship Id="rId9" Type="http://schemas.openxmlformats.org/officeDocument/2006/relationships/slideLayout" Target="../slideLayouts/slideLayout2.xml"/><Relationship Id="rId10" Type="http://schemas.openxmlformats.org/officeDocument/2006/relationships/image" Target="../media/image8.jpeg"/><Relationship Id="rId11" Type="http://schemas.openxmlformats.org/officeDocument/2006/relationships/image" Target="../media/image11.png"/><Relationship Id="rId1" Type="http://schemas.openxmlformats.org/officeDocument/2006/relationships/tags" Target="../tags/tag92.xml"/><Relationship Id="rId2" Type="http://schemas.openxmlformats.org/officeDocument/2006/relationships/tags" Target="../tags/tag93.xml"/></Relationships>
</file>

<file path=ppt/slides/_rels/slide16.xml.rels><?xml version="1.0" encoding="UTF-8" standalone="yes"?>
<Relationships xmlns="http://schemas.openxmlformats.org/package/2006/relationships"><Relationship Id="rId3" Type="http://schemas.openxmlformats.org/officeDocument/2006/relationships/tags" Target="../tags/tag102.xml"/><Relationship Id="rId4" Type="http://schemas.openxmlformats.org/officeDocument/2006/relationships/tags" Target="../tags/tag103.xml"/><Relationship Id="rId5" Type="http://schemas.openxmlformats.org/officeDocument/2006/relationships/tags" Target="../tags/tag104.xml"/><Relationship Id="rId6" Type="http://schemas.openxmlformats.org/officeDocument/2006/relationships/tags" Target="../tags/tag105.xml"/><Relationship Id="rId7" Type="http://schemas.openxmlformats.org/officeDocument/2006/relationships/slideLayout" Target="../slideLayouts/slideLayout2.xml"/><Relationship Id="rId8" Type="http://schemas.openxmlformats.org/officeDocument/2006/relationships/image" Target="../media/image8.jpeg"/><Relationship Id="rId1" Type="http://schemas.openxmlformats.org/officeDocument/2006/relationships/tags" Target="../tags/tag100.xml"/><Relationship Id="rId2" Type="http://schemas.openxmlformats.org/officeDocument/2006/relationships/tags" Target="../tags/tag101.xml"/></Relationships>
</file>

<file path=ppt/slides/_rels/slide17.xml.rels><?xml version="1.0" encoding="UTF-8" standalone="yes"?>
<Relationships xmlns="http://schemas.openxmlformats.org/package/2006/relationships"><Relationship Id="rId3" Type="http://schemas.openxmlformats.org/officeDocument/2006/relationships/tags" Target="../tags/tag108.xml"/><Relationship Id="rId4" Type="http://schemas.openxmlformats.org/officeDocument/2006/relationships/tags" Target="../tags/tag109.xml"/><Relationship Id="rId5" Type="http://schemas.openxmlformats.org/officeDocument/2006/relationships/tags" Target="../tags/tag110.xml"/><Relationship Id="rId6" Type="http://schemas.openxmlformats.org/officeDocument/2006/relationships/slideLayout" Target="../slideLayouts/slideLayout2.xml"/><Relationship Id="rId1" Type="http://schemas.openxmlformats.org/officeDocument/2006/relationships/tags" Target="../tags/tag106.xml"/><Relationship Id="rId2" Type="http://schemas.openxmlformats.org/officeDocument/2006/relationships/tags" Target="../tags/tag107.xml"/></Relationships>
</file>

<file path=ppt/slides/_rels/slide18.xml.rels><?xml version="1.0" encoding="UTF-8" standalone="yes"?>
<Relationships xmlns="http://schemas.openxmlformats.org/package/2006/relationships"><Relationship Id="rId3" Type="http://schemas.openxmlformats.org/officeDocument/2006/relationships/tags" Target="../tags/tag113.xml"/><Relationship Id="rId4" Type="http://schemas.openxmlformats.org/officeDocument/2006/relationships/tags" Target="../tags/tag114.xml"/><Relationship Id="rId5" Type="http://schemas.openxmlformats.org/officeDocument/2006/relationships/tags" Target="../tags/tag115.xml"/><Relationship Id="rId6" Type="http://schemas.openxmlformats.org/officeDocument/2006/relationships/tags" Target="../tags/tag116.xml"/><Relationship Id="rId7" Type="http://schemas.openxmlformats.org/officeDocument/2006/relationships/slideLayout" Target="../slideLayouts/slideLayout2.xml"/><Relationship Id="rId8" Type="http://schemas.openxmlformats.org/officeDocument/2006/relationships/image" Target="../media/image11.png"/><Relationship Id="rId1" Type="http://schemas.openxmlformats.org/officeDocument/2006/relationships/tags" Target="../tags/tag111.xml"/><Relationship Id="rId2" Type="http://schemas.openxmlformats.org/officeDocument/2006/relationships/tags" Target="../tags/tag112.xml"/></Relationships>
</file>

<file path=ppt/slides/_rels/slide19.xml.rels><?xml version="1.0" encoding="UTF-8" standalone="yes"?>
<Relationships xmlns="http://schemas.openxmlformats.org/package/2006/relationships"><Relationship Id="rId3" Type="http://schemas.openxmlformats.org/officeDocument/2006/relationships/tags" Target="../tags/tag119.xml"/><Relationship Id="rId4" Type="http://schemas.openxmlformats.org/officeDocument/2006/relationships/tags" Target="../tags/tag120.xml"/><Relationship Id="rId5" Type="http://schemas.openxmlformats.org/officeDocument/2006/relationships/slideLayout" Target="../slideLayouts/slideLayout2.xml"/><Relationship Id="rId1" Type="http://schemas.openxmlformats.org/officeDocument/2006/relationships/tags" Target="../tags/tag117.xml"/><Relationship Id="rId2" Type="http://schemas.openxmlformats.org/officeDocument/2006/relationships/tags" Target="../tags/tag118.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tags" Target="../tags/tag9.xml"/><Relationship Id="rId6" Type="http://schemas.openxmlformats.org/officeDocument/2006/relationships/slideLayout" Target="../slideLayouts/slideLayout2.xml"/><Relationship Id="rId1" Type="http://schemas.openxmlformats.org/officeDocument/2006/relationships/tags" Target="../tags/tag5.xml"/><Relationship Id="rId2"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tags" Target="../tags/tag123.xml"/><Relationship Id="rId4" Type="http://schemas.openxmlformats.org/officeDocument/2006/relationships/tags" Target="../tags/tag124.xml"/><Relationship Id="rId5" Type="http://schemas.openxmlformats.org/officeDocument/2006/relationships/slideLayout" Target="../slideLayouts/slideLayout2.xml"/><Relationship Id="rId1" Type="http://schemas.openxmlformats.org/officeDocument/2006/relationships/tags" Target="../tags/tag121.xml"/><Relationship Id="rId2" Type="http://schemas.openxmlformats.org/officeDocument/2006/relationships/tags" Target="../tags/tag122.xml"/></Relationships>
</file>

<file path=ppt/slides/_rels/slide21.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tags" Target="../tags/tag128.xml"/><Relationship Id="rId5" Type="http://schemas.openxmlformats.org/officeDocument/2006/relationships/tags" Target="../tags/tag129.xml"/><Relationship Id="rId6" Type="http://schemas.openxmlformats.org/officeDocument/2006/relationships/slideLayout" Target="../slideLayouts/slideLayout2.xml"/><Relationship Id="rId1" Type="http://schemas.openxmlformats.org/officeDocument/2006/relationships/tags" Target="../tags/tag125.xml"/><Relationship Id="rId2" Type="http://schemas.openxmlformats.org/officeDocument/2006/relationships/tags" Target="../tags/tag126.xml"/></Relationships>
</file>

<file path=ppt/slides/_rels/slide22.xml.rels><?xml version="1.0" encoding="UTF-8" standalone="yes"?>
<Relationships xmlns="http://schemas.openxmlformats.org/package/2006/relationships"><Relationship Id="rId3" Type="http://schemas.openxmlformats.org/officeDocument/2006/relationships/tags" Target="../tags/tag132.xml"/><Relationship Id="rId4" Type="http://schemas.openxmlformats.org/officeDocument/2006/relationships/tags" Target="../tags/tag133.xml"/><Relationship Id="rId5" Type="http://schemas.openxmlformats.org/officeDocument/2006/relationships/tags" Target="../tags/tag134.xml"/><Relationship Id="rId6" Type="http://schemas.openxmlformats.org/officeDocument/2006/relationships/slideLayout" Target="../slideLayouts/slideLayout2.xml"/><Relationship Id="rId7" Type="http://schemas.openxmlformats.org/officeDocument/2006/relationships/image" Target="../media/image15.png"/><Relationship Id="rId1" Type="http://schemas.openxmlformats.org/officeDocument/2006/relationships/tags" Target="../tags/tag130.xml"/><Relationship Id="rId2" Type="http://schemas.openxmlformats.org/officeDocument/2006/relationships/tags" Target="../tags/tag131.xml"/></Relationships>
</file>

<file path=ppt/slides/_rels/slide3.xml.rels><?xml version="1.0" encoding="UTF-8" standalone="yes"?>
<Relationships xmlns="http://schemas.openxmlformats.org/package/2006/relationships"><Relationship Id="rId11" Type="http://schemas.openxmlformats.org/officeDocument/2006/relationships/tags" Target="../tags/tag20.xml"/><Relationship Id="rId12" Type="http://schemas.openxmlformats.org/officeDocument/2006/relationships/tags" Target="../tags/tag21.xml"/><Relationship Id="rId13" Type="http://schemas.openxmlformats.org/officeDocument/2006/relationships/slideLayout" Target="../slideLayouts/slideLayout2.xml"/><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tags" Target="../tags/tag10.xml"/><Relationship Id="rId2" Type="http://schemas.openxmlformats.org/officeDocument/2006/relationships/tags" Target="../tags/tag11.xml"/><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tags" Target="../tags/tag15.xml"/><Relationship Id="rId7" Type="http://schemas.openxmlformats.org/officeDocument/2006/relationships/tags" Target="../tags/tag16.xml"/><Relationship Id="rId8" Type="http://schemas.openxmlformats.org/officeDocument/2006/relationships/tags" Target="../tags/tag17.xml"/><Relationship Id="rId9" Type="http://schemas.openxmlformats.org/officeDocument/2006/relationships/tags" Target="../tags/tag18.xml"/><Relationship Id="rId10"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tags" Target="../tags/tag27.xml"/><Relationship Id="rId7" Type="http://schemas.openxmlformats.org/officeDocument/2006/relationships/tags" Target="../tags/tag28.xml"/><Relationship Id="rId8" Type="http://schemas.openxmlformats.org/officeDocument/2006/relationships/slideLayout" Target="../slideLayouts/slideLayout2.xml"/><Relationship Id="rId9" Type="http://schemas.openxmlformats.org/officeDocument/2006/relationships/image" Target="../media/image8.jpeg"/><Relationship Id="rId10" Type="http://schemas.openxmlformats.org/officeDocument/2006/relationships/image" Target="../media/image9.png"/><Relationship Id="rId1" Type="http://schemas.openxmlformats.org/officeDocument/2006/relationships/tags" Target="../tags/tag22.xml"/><Relationship Id="rId2"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tags" Target="../tags/tag32.xml"/><Relationship Id="rId5" Type="http://schemas.openxmlformats.org/officeDocument/2006/relationships/tags" Target="../tags/tag33.xml"/><Relationship Id="rId6" Type="http://schemas.openxmlformats.org/officeDocument/2006/relationships/slideLayout" Target="../slideLayouts/slideLayout2.xml"/><Relationship Id="rId7" Type="http://schemas.openxmlformats.org/officeDocument/2006/relationships/image" Target="../media/image8.jpeg"/><Relationship Id="rId1" Type="http://schemas.openxmlformats.org/officeDocument/2006/relationships/tags" Target="../tags/tag29.xml"/><Relationship Id="rId2" Type="http://schemas.openxmlformats.org/officeDocument/2006/relationships/tags" Target="../tags/tag30.xml"/></Relationships>
</file>

<file path=ppt/slides/_rels/slide6.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tags" Target="../tags/tag38.xml"/><Relationship Id="rId6" Type="http://schemas.openxmlformats.org/officeDocument/2006/relationships/tags" Target="../tags/tag39.xml"/><Relationship Id="rId7" Type="http://schemas.openxmlformats.org/officeDocument/2006/relationships/tags" Target="../tags/tag40.xml"/><Relationship Id="rId8" Type="http://schemas.openxmlformats.org/officeDocument/2006/relationships/tags" Target="../tags/tag41.xml"/><Relationship Id="rId9" Type="http://schemas.openxmlformats.org/officeDocument/2006/relationships/tags" Target="../tags/tag42.xml"/><Relationship Id="rId10" Type="http://schemas.openxmlformats.org/officeDocument/2006/relationships/slideLayout" Target="../slideLayouts/slideLayout2.xml"/><Relationship Id="rId11" Type="http://schemas.openxmlformats.org/officeDocument/2006/relationships/image" Target="../media/image10.png"/><Relationship Id="rId1" Type="http://schemas.openxmlformats.org/officeDocument/2006/relationships/tags" Target="../tags/tag34.xml"/><Relationship Id="rId2"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tags" Target="../tags/tag47.xml"/><Relationship Id="rId6" Type="http://schemas.openxmlformats.org/officeDocument/2006/relationships/slideLayout" Target="../slideLayouts/slideLayout2.xml"/><Relationship Id="rId1" Type="http://schemas.openxmlformats.org/officeDocument/2006/relationships/tags" Target="../tags/tag43.xml"/><Relationship Id="rId2" Type="http://schemas.openxmlformats.org/officeDocument/2006/relationships/tags" Target="../tags/tag44.xml"/></Relationships>
</file>

<file path=ppt/slides/_rels/slide8.xml.rels><?xml version="1.0" encoding="UTF-8" standalone="yes"?>
<Relationships xmlns="http://schemas.openxmlformats.org/package/2006/relationships"><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tags" Target="../tags/tag52.xml"/><Relationship Id="rId6" Type="http://schemas.openxmlformats.org/officeDocument/2006/relationships/slideLayout" Target="../slideLayouts/slideLayout2.xml"/><Relationship Id="rId7" Type="http://schemas.openxmlformats.org/officeDocument/2006/relationships/image" Target="../media/image11.png"/><Relationship Id="rId1" Type="http://schemas.openxmlformats.org/officeDocument/2006/relationships/tags" Target="../tags/tag48.xml"/><Relationship Id="rId2" Type="http://schemas.openxmlformats.org/officeDocument/2006/relationships/tags" Target="../tags/tag49.xml"/></Relationships>
</file>

<file path=ppt/slides/_rels/slide9.xml.rels><?xml version="1.0" encoding="UTF-8" standalone="yes"?>
<Relationships xmlns="http://schemas.openxmlformats.org/package/2006/relationships"><Relationship Id="rId3" Type="http://schemas.openxmlformats.org/officeDocument/2006/relationships/tags" Target="../tags/tag55.xml"/><Relationship Id="rId4" Type="http://schemas.openxmlformats.org/officeDocument/2006/relationships/tags" Target="../tags/tag56.xml"/><Relationship Id="rId5" Type="http://schemas.openxmlformats.org/officeDocument/2006/relationships/tags" Target="../tags/tag57.xml"/><Relationship Id="rId6" Type="http://schemas.openxmlformats.org/officeDocument/2006/relationships/tags" Target="../tags/tag58.xml"/><Relationship Id="rId7" Type="http://schemas.openxmlformats.org/officeDocument/2006/relationships/tags" Target="../tags/tag59.xml"/><Relationship Id="rId8" Type="http://schemas.openxmlformats.org/officeDocument/2006/relationships/slideLayout" Target="../slideLayouts/slideLayout2.xml"/><Relationship Id="rId1" Type="http://schemas.openxmlformats.org/officeDocument/2006/relationships/tags" Target="../tags/tag53.xml"/><Relationship Id="rId2"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323850" y="1798638"/>
            <a:ext cx="8064574" cy="507831"/>
          </a:xfrm>
        </p:spPr>
        <p:txBody>
          <a:bodyPr/>
          <a:lstStyle/>
          <a:p>
            <a:r>
              <a:rPr lang="fr-BE" dirty="0"/>
              <a:t> La digitalisation de l’économie</a:t>
            </a:r>
            <a:endParaRPr lang="en-US" dirty="0"/>
          </a:p>
        </p:txBody>
      </p:sp>
      <p:sp>
        <p:nvSpPr>
          <p:cNvPr id="3" name="Subtitle 2"/>
          <p:cNvSpPr>
            <a:spLocks noGrp="1"/>
          </p:cNvSpPr>
          <p:nvPr>
            <p:ph type="subTitle" idx="1"/>
            <p:custDataLst>
              <p:tags r:id="rId2"/>
            </p:custDataLst>
          </p:nvPr>
        </p:nvSpPr>
        <p:spPr>
          <a:xfrm>
            <a:off x="399801" y="3284984"/>
            <a:ext cx="8348663" cy="365125"/>
          </a:xfrm>
        </p:spPr>
        <p:txBody>
          <a:bodyPr/>
          <a:lstStyle/>
          <a:p>
            <a:r>
              <a:rPr lang="fr-BE" dirty="0"/>
              <a:t>Impacts sur les marchés du travail – Réponses syndicales</a:t>
            </a:r>
            <a:endParaRPr lang="en-US" dirty="0"/>
          </a:p>
        </p:txBody>
      </p:sp>
      <p:sp>
        <p:nvSpPr>
          <p:cNvPr id="4" name="Rectangle 3"/>
          <p:cNvSpPr/>
          <p:nvPr>
            <p:custDataLst>
              <p:tags r:id="rId3"/>
            </p:custDataLst>
          </p:nvPr>
        </p:nvSpPr>
        <p:spPr>
          <a:xfrm>
            <a:off x="323850" y="5867980"/>
            <a:ext cx="2124299" cy="369332"/>
          </a:xfrm>
          <a:prstGeom prst="rect">
            <a:avLst/>
          </a:prstGeom>
        </p:spPr>
        <p:txBody>
          <a:bodyPr wrap="none">
            <a:spAutoFit/>
          </a:bodyPr>
          <a:lstStyle/>
          <a:p>
            <a:r>
              <a:rPr lang="fr-BE" dirty="0"/>
              <a:t>cdegryse@etui.org</a:t>
            </a:r>
            <a:endParaRPr lang="en-US" dirty="0"/>
          </a:p>
        </p:txBody>
      </p:sp>
      <p:sp>
        <p:nvSpPr>
          <p:cNvPr id="5" name="Rectangle 4"/>
          <p:cNvSpPr/>
          <p:nvPr>
            <p:custDataLst>
              <p:tags r:id="rId4"/>
            </p:custDataLst>
          </p:nvPr>
        </p:nvSpPr>
        <p:spPr>
          <a:xfrm>
            <a:off x="4647951" y="4665330"/>
            <a:ext cx="3740473" cy="1015663"/>
          </a:xfrm>
          <a:prstGeom prst="rect">
            <a:avLst/>
          </a:prstGeom>
        </p:spPr>
        <p:txBody>
          <a:bodyPr wrap="square">
            <a:spAutoFit/>
          </a:bodyPr>
          <a:lstStyle/>
          <a:p>
            <a:r>
              <a:rPr lang="fr-BE" sz="2000" dirty="0" err="1"/>
              <a:t>Lasaire</a:t>
            </a:r>
            <a:r>
              <a:rPr lang="fr-BE" sz="2000" dirty="0"/>
              <a:t> - FES</a:t>
            </a:r>
          </a:p>
          <a:p>
            <a:r>
              <a:rPr lang="fr-BE" sz="2000" dirty="0"/>
              <a:t>Paris,</a:t>
            </a:r>
          </a:p>
          <a:p>
            <a:r>
              <a:rPr lang="fr-BE" sz="2000" dirty="0"/>
              <a:t>9 novembre 2017 </a:t>
            </a:r>
          </a:p>
        </p:txBody>
      </p:sp>
    </p:spTree>
    <p:extLst>
      <p:ext uri="{BB962C8B-B14F-4D97-AF65-F5344CB8AC3E}">
        <p14:creationId xmlns:p14="http://schemas.microsoft.com/office/powerpoint/2010/main" val="2449291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Risques sur les marchés du travail</a:t>
            </a:r>
            <a:endParaRPr lang="en-US" dirty="0"/>
          </a:p>
        </p:txBody>
      </p:sp>
      <p:sp>
        <p:nvSpPr>
          <p:cNvPr id="3" name="Content Placeholder 2"/>
          <p:cNvSpPr>
            <a:spLocks noGrp="1"/>
          </p:cNvSpPr>
          <p:nvPr>
            <p:ph idx="1"/>
            <p:custDataLst>
              <p:tags r:id="rId2"/>
            </p:custDataLst>
          </p:nvPr>
        </p:nvSpPr>
        <p:spPr>
          <a:xfrm>
            <a:off x="323850" y="908720"/>
            <a:ext cx="8420993" cy="432048"/>
          </a:xfrm>
        </p:spPr>
        <p:txBody>
          <a:bodyPr/>
          <a:lstStyle/>
          <a:p>
            <a:pPr marL="0" indent="0">
              <a:spcAft>
                <a:spcPts val="1200"/>
              </a:spcAft>
              <a:buNone/>
            </a:pPr>
            <a:r>
              <a:rPr lang="fr-BE" sz="2000" dirty="0"/>
              <a:t>L’ </a:t>
            </a:r>
            <a:r>
              <a:rPr lang="en-US" sz="2000" dirty="0"/>
              <a:t>“online outsourcing”. </a:t>
            </a:r>
            <a:r>
              <a:rPr lang="en-US" sz="2000" dirty="0" err="1"/>
              <a:t>Exemple</a:t>
            </a:r>
            <a:r>
              <a:rPr lang="en-US" sz="2000" dirty="0"/>
              <a:t>-type : la </a:t>
            </a:r>
            <a:r>
              <a:rPr lang="en-US" sz="2000" dirty="0" err="1"/>
              <a:t>plateforme</a:t>
            </a:r>
            <a:r>
              <a:rPr lang="en-US" sz="2000" dirty="0"/>
              <a:t> </a:t>
            </a:r>
            <a:r>
              <a:rPr lang="en-US" sz="2000" dirty="0" err="1"/>
              <a:t>Upwork</a:t>
            </a:r>
            <a:endParaRPr lang="en-US" sz="2000" dirty="0"/>
          </a:p>
          <a:p>
            <a:pPr>
              <a:spcAft>
                <a:spcPts val="1200"/>
              </a:spcAft>
            </a:pPr>
            <a:endParaRPr lang="en-US" sz="2000" dirty="0"/>
          </a:p>
          <a:p>
            <a:pPr>
              <a:spcAft>
                <a:spcPts val="1200"/>
              </a:spcAft>
            </a:pPr>
            <a:endParaRPr lang="en-US" sz="2000" dirty="0"/>
          </a:p>
          <a:p>
            <a:pPr>
              <a:spcAft>
                <a:spcPts val="1200"/>
              </a:spcAft>
            </a:pPr>
            <a:endParaRPr lang="en-US" sz="2000" dirty="0"/>
          </a:p>
          <a:p>
            <a:pPr>
              <a:spcAft>
                <a:spcPts val="1200"/>
              </a:spcAft>
            </a:pPr>
            <a:endParaRPr lang="en-US" sz="2000" dirty="0"/>
          </a:p>
        </p:txBody>
      </p:sp>
      <p:sp>
        <p:nvSpPr>
          <p:cNvPr id="4" name="Date Placeholder 3"/>
          <p:cNvSpPr>
            <a:spLocks noGrp="1"/>
          </p:cNvSpPr>
          <p:nvPr>
            <p:ph type="dt" sz="half" idx="10"/>
            <p:custDataLst>
              <p:tags r:id="rId3"/>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4"/>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5"/>
            </p:custDataLst>
          </p:nvPr>
        </p:nvSpPr>
        <p:spPr/>
        <p:txBody>
          <a:bodyPr/>
          <a:lstStyle/>
          <a:p>
            <a:fld id="{CD139171-D9B6-47BF-8029-7DF36747D52F}" type="slidenum">
              <a:rPr lang="en-US" altLang="en-US" smtClean="0"/>
              <a:pPr/>
              <a:t>10</a:t>
            </a:fld>
            <a:endParaRPr lang="en-US" altLang="en-US"/>
          </a:p>
        </p:txBody>
      </p:sp>
      <p:pic>
        <p:nvPicPr>
          <p:cNvPr id="7" name="Picture 6"/>
          <p:cNvPicPr>
            <a:picLocks noChangeAspect="1"/>
          </p:cNvPicPr>
          <p:nvPr>
            <p:custDataLst>
              <p:tags r:id="rId6"/>
            </p:custDataLst>
          </p:nvPr>
        </p:nvPicPr>
        <p:blipFill rotWithShape="1">
          <a:blip r:embed="rId8">
            <a:extLst>
              <a:ext uri="{28A0092B-C50C-407E-A947-70E740481C1C}">
                <a14:useLocalDpi xmlns:a14="http://schemas.microsoft.com/office/drawing/2010/main" val="0"/>
              </a:ext>
            </a:extLst>
          </a:blip>
          <a:srcRect l="800" t="7481"/>
          <a:stretch/>
        </p:blipFill>
        <p:spPr>
          <a:xfrm>
            <a:off x="35496" y="260648"/>
            <a:ext cx="9077252" cy="6336704"/>
          </a:xfrm>
          <a:prstGeom prst="rect">
            <a:avLst/>
          </a:prstGeom>
          <a:ln>
            <a:solidFill>
              <a:schemeClr val="tx1"/>
            </a:solidFill>
          </a:ln>
        </p:spPr>
      </p:pic>
    </p:spTree>
    <p:extLst>
      <p:ext uri="{BB962C8B-B14F-4D97-AF65-F5344CB8AC3E}">
        <p14:creationId xmlns:p14="http://schemas.microsoft.com/office/powerpoint/2010/main" val="3132915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Risques sur les marchés du travail</a:t>
            </a:r>
            <a:endParaRPr lang="en-US" dirty="0"/>
          </a:p>
        </p:txBody>
      </p:sp>
      <p:sp>
        <p:nvSpPr>
          <p:cNvPr id="4" name="Date Placeholder 3"/>
          <p:cNvSpPr>
            <a:spLocks noGrp="1"/>
          </p:cNvSpPr>
          <p:nvPr>
            <p:ph type="dt" sz="half" idx="10"/>
            <p:custDataLst>
              <p:tags r:id="rId2"/>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3"/>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4"/>
            </p:custDataLst>
          </p:nvPr>
        </p:nvSpPr>
        <p:spPr/>
        <p:txBody>
          <a:bodyPr/>
          <a:lstStyle/>
          <a:p>
            <a:fld id="{CD139171-D9B6-47BF-8029-7DF36747D52F}" type="slidenum">
              <a:rPr lang="en-US" altLang="en-US" smtClean="0"/>
              <a:pPr/>
              <a:t>11</a:t>
            </a:fld>
            <a:endParaRPr lang="en-US" altLang="en-US"/>
          </a:p>
        </p:txBody>
      </p:sp>
      <p:grpSp>
        <p:nvGrpSpPr>
          <p:cNvPr id="15" name="Group 14"/>
          <p:cNvGrpSpPr/>
          <p:nvPr>
            <p:custDataLst>
              <p:tags r:id="rId5"/>
            </p:custDataLst>
          </p:nvPr>
        </p:nvGrpSpPr>
        <p:grpSpPr>
          <a:xfrm>
            <a:off x="251520" y="44624"/>
            <a:ext cx="8568952" cy="6813376"/>
            <a:chOff x="-1941474" y="836712"/>
            <a:chExt cx="7558049" cy="6858000"/>
          </a:xfrm>
        </p:grpSpPr>
        <p:grpSp>
          <p:nvGrpSpPr>
            <p:cNvPr id="14" name="Group 13"/>
            <p:cNvGrpSpPr/>
            <p:nvPr/>
          </p:nvGrpSpPr>
          <p:grpSpPr>
            <a:xfrm>
              <a:off x="-1941474" y="836712"/>
              <a:ext cx="7558049" cy="6858000"/>
              <a:chOff x="3673295" y="514350"/>
              <a:chExt cx="7558049" cy="6858000"/>
            </a:xfrm>
          </p:grpSpPr>
          <p:pic>
            <p:nvPicPr>
              <p:cNvPr id="13" name="Picture 12"/>
              <p:cNvPicPr>
                <a:picLocks noChangeAspect="1"/>
              </p:cNvPicPr>
              <p:nvPr/>
            </p:nvPicPr>
            <p:blipFill>
              <a:blip r:embed="rId7"/>
              <a:stretch>
                <a:fillRect/>
              </a:stretch>
            </p:blipFill>
            <p:spPr>
              <a:xfrm>
                <a:off x="3673295" y="514350"/>
                <a:ext cx="7558049" cy="6858000"/>
              </a:xfrm>
              <a:prstGeom prst="rect">
                <a:avLst/>
              </a:prstGeom>
            </p:spPr>
          </p:pic>
          <p:sp>
            <p:nvSpPr>
              <p:cNvPr id="3" name="Oval 2"/>
              <p:cNvSpPr/>
              <p:nvPr/>
            </p:nvSpPr>
            <p:spPr bwMode="auto">
              <a:xfrm>
                <a:off x="5292080" y="1988840"/>
                <a:ext cx="576064" cy="360040"/>
              </a:xfrm>
              <a:prstGeom prst="ellipse">
                <a:avLst/>
              </a:prstGeom>
              <a:solidFill>
                <a:srgbClr val="FF0000">
                  <a:alpha val="25000"/>
                </a:srgbClr>
              </a:solidFill>
              <a:ln w="3175" cap="flat" cmpd="sng" algn="ctr">
                <a:solidFill>
                  <a:srgbClr val="FF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anose="020B0604020202020204" pitchFamily="34" charset="0"/>
                </a:endParaRPr>
              </a:p>
            </p:txBody>
          </p:sp>
          <p:sp>
            <p:nvSpPr>
              <p:cNvPr id="8" name="Oval 7"/>
              <p:cNvSpPr/>
              <p:nvPr/>
            </p:nvSpPr>
            <p:spPr bwMode="auto">
              <a:xfrm>
                <a:off x="5220072" y="3647888"/>
                <a:ext cx="792547" cy="394506"/>
              </a:xfrm>
              <a:prstGeom prst="ellipse">
                <a:avLst/>
              </a:prstGeom>
              <a:solidFill>
                <a:srgbClr val="FF0000">
                  <a:alpha val="25000"/>
                </a:srgbClr>
              </a:solidFill>
              <a:ln w="3175"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anose="020B0604020202020204" pitchFamily="34" charset="0"/>
                </a:endParaRPr>
              </a:p>
            </p:txBody>
          </p:sp>
          <p:sp>
            <p:nvSpPr>
              <p:cNvPr id="10" name="Oval 9"/>
              <p:cNvSpPr/>
              <p:nvPr/>
            </p:nvSpPr>
            <p:spPr bwMode="auto">
              <a:xfrm>
                <a:off x="5077166" y="5733256"/>
                <a:ext cx="790978" cy="394506"/>
              </a:xfrm>
              <a:prstGeom prst="ellipse">
                <a:avLst/>
              </a:prstGeom>
              <a:solidFill>
                <a:srgbClr val="FF0000">
                  <a:alpha val="25000"/>
                </a:srgbClr>
              </a:solidFill>
              <a:ln w="3175"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anose="020B0604020202020204" pitchFamily="34" charset="0"/>
                </a:endParaRPr>
              </a:p>
            </p:txBody>
          </p:sp>
        </p:grpSp>
        <p:sp>
          <p:nvSpPr>
            <p:cNvPr id="7" name="Arrow: Right 6"/>
            <p:cNvSpPr/>
            <p:nvPr/>
          </p:nvSpPr>
          <p:spPr bwMode="auto">
            <a:xfrm>
              <a:off x="2843808" y="1916832"/>
              <a:ext cx="1584176" cy="360040"/>
            </a:xfrm>
            <a:prstGeom prst="rightArrow">
              <a:avLst/>
            </a:prstGeom>
            <a:solidFill>
              <a:srgbClr val="C00000">
                <a:alpha val="25000"/>
              </a:srgbClr>
            </a:solidFill>
            <a:ln w="3175" cap="flat" cmpd="sng" algn="ctr">
              <a:solidFill>
                <a:srgbClr val="C0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anose="020B0604020202020204" pitchFamily="34" charset="0"/>
              </a:endParaRPr>
            </a:p>
          </p:txBody>
        </p:sp>
        <p:sp>
          <p:nvSpPr>
            <p:cNvPr id="11" name="Arrow: Right 10"/>
            <p:cNvSpPr/>
            <p:nvPr/>
          </p:nvSpPr>
          <p:spPr bwMode="auto">
            <a:xfrm>
              <a:off x="2843808" y="3573016"/>
              <a:ext cx="1584176" cy="360040"/>
            </a:xfrm>
            <a:prstGeom prst="rightArrow">
              <a:avLst/>
            </a:prstGeom>
            <a:solidFill>
              <a:srgbClr val="C00000">
                <a:alpha val="25000"/>
              </a:srgbClr>
            </a:solidFill>
            <a:ln w="3175" cap="flat" cmpd="sng" algn="ctr">
              <a:solidFill>
                <a:srgbClr val="C0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anose="020B0604020202020204" pitchFamily="34" charset="0"/>
              </a:endParaRPr>
            </a:p>
          </p:txBody>
        </p:sp>
        <p:sp>
          <p:nvSpPr>
            <p:cNvPr id="12" name="Arrow: Right 11"/>
            <p:cNvSpPr/>
            <p:nvPr/>
          </p:nvSpPr>
          <p:spPr bwMode="auto">
            <a:xfrm>
              <a:off x="2771800" y="5961174"/>
              <a:ext cx="1584176" cy="360040"/>
            </a:xfrm>
            <a:prstGeom prst="rightArrow">
              <a:avLst/>
            </a:prstGeom>
            <a:solidFill>
              <a:srgbClr val="C00000">
                <a:alpha val="25000"/>
              </a:srgbClr>
            </a:solidFill>
            <a:ln w="3175" cap="flat" cmpd="sng" algn="ctr">
              <a:solidFill>
                <a:srgbClr val="C0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298699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2.2  La foule : l’économie de plateforme</a:t>
            </a:r>
            <a:endParaRPr lang="en-US" dirty="0"/>
          </a:p>
        </p:txBody>
      </p:sp>
      <p:sp>
        <p:nvSpPr>
          <p:cNvPr id="3" name="Content Placeholder 2"/>
          <p:cNvSpPr>
            <a:spLocks noGrp="1"/>
          </p:cNvSpPr>
          <p:nvPr>
            <p:ph idx="1"/>
            <p:custDataLst>
              <p:tags r:id="rId2"/>
            </p:custDataLst>
          </p:nvPr>
        </p:nvSpPr>
        <p:spPr>
          <a:xfrm>
            <a:off x="323850" y="1124744"/>
            <a:ext cx="8496622" cy="4968552"/>
          </a:xfrm>
        </p:spPr>
        <p:txBody>
          <a:bodyPr/>
          <a:lstStyle/>
          <a:p>
            <a:pPr marL="0" indent="0">
              <a:spcAft>
                <a:spcPts val="1200"/>
              </a:spcAft>
              <a:buNone/>
            </a:pPr>
            <a:r>
              <a:rPr lang="fr-BE" sz="2000" dirty="0"/>
              <a:t>Quelques caractéristiques du </a:t>
            </a:r>
            <a:r>
              <a:rPr lang="en-US" sz="2000" i="1" dirty="0" err="1"/>
              <a:t>crowdworking</a:t>
            </a:r>
            <a:r>
              <a:rPr lang="en-US" sz="2000" dirty="0"/>
              <a:t> : </a:t>
            </a:r>
          </a:p>
          <a:p>
            <a:pPr>
              <a:spcAft>
                <a:spcPts val="1200"/>
              </a:spcAft>
              <a:buFontTx/>
              <a:buChar char="-"/>
            </a:pPr>
            <a:r>
              <a:rPr lang="en-US" sz="2000" dirty="0"/>
              <a:t>pas de </a:t>
            </a:r>
            <a:r>
              <a:rPr lang="en-US" sz="2000" dirty="0" err="1"/>
              <a:t>contrat</a:t>
            </a:r>
            <a:r>
              <a:rPr lang="en-US" sz="2000" dirty="0"/>
              <a:t> de travail (accord </a:t>
            </a:r>
            <a:r>
              <a:rPr lang="en-US" sz="2000" dirty="0" err="1"/>
              <a:t>en</a:t>
            </a:r>
            <a:r>
              <a:rPr lang="en-US" sz="2000" dirty="0"/>
              <a:t> un </a:t>
            </a:r>
            <a:r>
              <a:rPr lang="en-US" sz="2000" dirty="0" err="1"/>
              <a:t>clic</a:t>
            </a:r>
            <a:r>
              <a:rPr lang="en-US" sz="2000" dirty="0"/>
              <a:t> aux Conditions </a:t>
            </a:r>
            <a:r>
              <a:rPr lang="en-US" sz="2000" dirty="0" err="1"/>
              <a:t>générales</a:t>
            </a:r>
            <a:r>
              <a:rPr lang="en-US" sz="2000" dirty="0"/>
              <a:t>)</a:t>
            </a:r>
          </a:p>
          <a:p>
            <a:pPr>
              <a:spcAft>
                <a:spcPts val="1200"/>
              </a:spcAft>
              <a:buFontTx/>
              <a:buChar char="-"/>
            </a:pPr>
            <a:r>
              <a:rPr lang="en-US" sz="2000" dirty="0"/>
              <a:t>concurrence </a:t>
            </a:r>
            <a:r>
              <a:rPr lang="en-US" sz="2000" dirty="0" err="1"/>
              <a:t>salariale</a:t>
            </a:r>
            <a:r>
              <a:rPr lang="en-US" sz="2000" dirty="0"/>
              <a:t> </a:t>
            </a:r>
            <a:r>
              <a:rPr lang="en-US" sz="2000" dirty="0" err="1"/>
              <a:t>directe</a:t>
            </a:r>
            <a:r>
              <a:rPr lang="en-US" sz="2000" dirty="0"/>
              <a:t> avec les </a:t>
            </a:r>
            <a:r>
              <a:rPr lang="en-US" sz="2000" dirty="0" err="1"/>
              <a:t>travailleurs</a:t>
            </a:r>
            <a:r>
              <a:rPr lang="en-US" sz="2000" dirty="0"/>
              <a:t> du monde </a:t>
            </a:r>
            <a:r>
              <a:rPr lang="en-US" sz="2000" dirty="0" err="1"/>
              <a:t>entier</a:t>
            </a:r>
            <a:endParaRPr lang="en-US" sz="2000" dirty="0"/>
          </a:p>
          <a:p>
            <a:pPr>
              <a:spcAft>
                <a:spcPts val="1200"/>
              </a:spcAft>
              <a:buFontTx/>
              <a:buChar char="-"/>
            </a:pPr>
            <a:r>
              <a:rPr lang="en-US" sz="2000" dirty="0"/>
              <a:t>absence de relations collectives : pas </a:t>
            </a:r>
            <a:r>
              <a:rPr lang="en-US" sz="2000" dirty="0" err="1"/>
              <a:t>d’organisation</a:t>
            </a:r>
            <a:r>
              <a:rPr lang="en-US" sz="2000" dirty="0"/>
              <a:t> des </a:t>
            </a:r>
            <a:r>
              <a:rPr lang="en-US" sz="2000" dirty="0" err="1"/>
              <a:t>travailleurs</a:t>
            </a:r>
            <a:r>
              <a:rPr lang="en-US" sz="2000" dirty="0"/>
              <a:t> (</a:t>
            </a:r>
            <a:r>
              <a:rPr lang="en-US" sz="2000" dirty="0" err="1"/>
              <a:t>foule</a:t>
            </a:r>
            <a:r>
              <a:rPr lang="en-US" sz="2000" dirty="0"/>
              <a:t> </a:t>
            </a:r>
            <a:r>
              <a:rPr lang="en-US" sz="2000" dirty="0" err="1"/>
              <a:t>dispersée</a:t>
            </a:r>
            <a:r>
              <a:rPr lang="en-US" sz="2000" dirty="0"/>
              <a:t>), </a:t>
            </a:r>
            <a:r>
              <a:rPr lang="en-US" sz="2000" dirty="0" err="1"/>
              <a:t>ni</a:t>
            </a:r>
            <a:r>
              <a:rPr lang="en-US" sz="2000" dirty="0"/>
              <a:t> de relations </a:t>
            </a:r>
            <a:r>
              <a:rPr lang="en-US" sz="2000" dirty="0" err="1"/>
              <a:t>directes</a:t>
            </a:r>
            <a:r>
              <a:rPr lang="en-US" sz="2000" dirty="0"/>
              <a:t> avec </a:t>
            </a:r>
            <a:r>
              <a:rPr lang="en-US" sz="2000" dirty="0" err="1"/>
              <a:t>l’employeur</a:t>
            </a:r>
            <a:endParaRPr lang="en-US" sz="2000" dirty="0"/>
          </a:p>
          <a:p>
            <a:pPr>
              <a:spcAft>
                <a:spcPts val="1200"/>
              </a:spcAft>
              <a:buFontTx/>
              <a:buChar char="-"/>
            </a:pPr>
            <a:r>
              <a:rPr lang="en-US" sz="2000" dirty="0"/>
              <a:t>sans </a:t>
            </a:r>
            <a:r>
              <a:rPr lang="en-US" sz="2000" dirty="0" err="1"/>
              <a:t>système</a:t>
            </a:r>
            <a:r>
              <a:rPr lang="en-US" sz="2000" dirty="0"/>
              <a:t> </a:t>
            </a:r>
            <a:r>
              <a:rPr lang="en-US" sz="2000" dirty="0" err="1"/>
              <a:t>clair</a:t>
            </a:r>
            <a:r>
              <a:rPr lang="en-US" sz="2000" dirty="0"/>
              <a:t> de </a:t>
            </a:r>
            <a:r>
              <a:rPr lang="en-US" sz="2000" dirty="0" err="1"/>
              <a:t>règlement</a:t>
            </a:r>
            <a:r>
              <a:rPr lang="en-US" sz="2000" dirty="0"/>
              <a:t> des </a:t>
            </a:r>
            <a:r>
              <a:rPr lang="en-US" sz="2000" dirty="0" err="1"/>
              <a:t>litiges</a:t>
            </a:r>
            <a:r>
              <a:rPr lang="en-US" sz="2000" dirty="0"/>
              <a:t> </a:t>
            </a:r>
            <a:r>
              <a:rPr lang="en-US" sz="2000" dirty="0" err="1"/>
              <a:t>éventuels</a:t>
            </a:r>
            <a:r>
              <a:rPr lang="en-US" sz="2000" dirty="0"/>
              <a:t> (p. ex. </a:t>
            </a:r>
            <a:r>
              <a:rPr lang="en-US" sz="2000" dirty="0" err="1"/>
              <a:t>en</a:t>
            </a:r>
            <a:r>
              <a:rPr lang="en-US" sz="2000" dirty="0"/>
              <a:t> </a:t>
            </a:r>
            <a:r>
              <a:rPr lang="en-US" sz="2000" dirty="0" err="1"/>
              <a:t>cas</a:t>
            </a:r>
            <a:r>
              <a:rPr lang="en-US" sz="2000" dirty="0"/>
              <a:t> de non </a:t>
            </a:r>
            <a:r>
              <a:rPr lang="en-US" sz="2000" dirty="0" err="1"/>
              <a:t>paiement</a:t>
            </a:r>
            <a:r>
              <a:rPr lang="en-US" sz="2000" dirty="0"/>
              <a:t> de </a:t>
            </a:r>
            <a:r>
              <a:rPr lang="en-US" sz="2000" dirty="0" err="1"/>
              <a:t>tâches</a:t>
            </a:r>
            <a:r>
              <a:rPr lang="en-US" sz="2000" dirty="0"/>
              <a:t>). Pas de </a:t>
            </a:r>
            <a:r>
              <a:rPr lang="en-US" sz="2000" dirty="0" err="1"/>
              <a:t>licenciement</a:t>
            </a:r>
            <a:r>
              <a:rPr lang="en-US" sz="2000" dirty="0"/>
              <a:t>, </a:t>
            </a:r>
            <a:r>
              <a:rPr lang="en-US" sz="2000" dirty="0" err="1"/>
              <a:t>mais</a:t>
            </a:r>
            <a:r>
              <a:rPr lang="en-US" sz="2000" dirty="0"/>
              <a:t> “</a:t>
            </a:r>
            <a:r>
              <a:rPr lang="en-US" sz="2000" dirty="0" err="1"/>
              <a:t>déconnexion</a:t>
            </a:r>
            <a:r>
              <a:rPr lang="en-US" sz="2000" dirty="0"/>
              <a:t>”.</a:t>
            </a:r>
          </a:p>
          <a:p>
            <a:pPr>
              <a:spcAft>
                <a:spcPts val="1200"/>
              </a:spcAft>
              <a:buFontTx/>
              <a:buChar char="-"/>
            </a:pPr>
            <a:r>
              <a:rPr lang="en-US" sz="2000" dirty="0" err="1"/>
              <a:t>opacité</a:t>
            </a:r>
            <a:r>
              <a:rPr lang="en-US" sz="2000" dirty="0"/>
              <a:t> des </a:t>
            </a:r>
            <a:r>
              <a:rPr lang="en-US" sz="2000" dirty="0" err="1"/>
              <a:t>systèmes</a:t>
            </a:r>
            <a:r>
              <a:rPr lang="en-US" sz="2000" dirty="0"/>
              <a:t> de notation pour la “</a:t>
            </a:r>
            <a:r>
              <a:rPr lang="en-US" sz="2000" dirty="0" err="1"/>
              <a:t>réputation</a:t>
            </a:r>
            <a:r>
              <a:rPr lang="en-US" sz="2000" dirty="0"/>
              <a:t>” (qui </a:t>
            </a:r>
            <a:r>
              <a:rPr lang="en-US" sz="2000" dirty="0" err="1"/>
              <a:t>favorise</a:t>
            </a:r>
            <a:r>
              <a:rPr lang="en-US" sz="2000" dirty="0"/>
              <a:t> </a:t>
            </a:r>
            <a:r>
              <a:rPr lang="en-US" sz="2000" dirty="0" err="1"/>
              <a:t>l’accès</a:t>
            </a:r>
            <a:r>
              <a:rPr lang="en-US" sz="2000" dirty="0"/>
              <a:t> aux </a:t>
            </a:r>
            <a:r>
              <a:rPr lang="en-US" sz="2000" dirty="0" err="1"/>
              <a:t>tâches</a:t>
            </a:r>
            <a:r>
              <a:rPr lang="en-US" sz="2000" dirty="0"/>
              <a:t>).</a:t>
            </a:r>
          </a:p>
          <a:p>
            <a:pPr marL="0" indent="0">
              <a:spcAft>
                <a:spcPts val="1200"/>
              </a:spcAft>
              <a:buNone/>
            </a:pPr>
            <a:r>
              <a:rPr lang="en-US" sz="2000" dirty="0"/>
              <a:t>+  </a:t>
            </a:r>
            <a:r>
              <a:rPr lang="en-US" sz="2000" dirty="0" err="1"/>
              <a:t>Risque</a:t>
            </a:r>
            <a:r>
              <a:rPr lang="en-US" sz="2000" dirty="0"/>
              <a:t> de </a:t>
            </a:r>
            <a:r>
              <a:rPr lang="en-US" sz="2000" b="1" u="sng" dirty="0" err="1"/>
              <a:t>dé-professionnalisation</a:t>
            </a:r>
            <a:r>
              <a:rPr lang="en-US" sz="2000" b="1" u="sng" dirty="0"/>
              <a:t> </a:t>
            </a:r>
            <a:r>
              <a:rPr lang="en-US" sz="2000" dirty="0"/>
              <a:t>de </a:t>
            </a:r>
            <a:r>
              <a:rPr lang="en-US" sz="2000" dirty="0" err="1"/>
              <a:t>certains</a:t>
            </a:r>
            <a:r>
              <a:rPr lang="en-US" sz="2000" dirty="0"/>
              <a:t> métiers (taxi, </a:t>
            </a:r>
            <a:r>
              <a:rPr lang="en-US" sz="2000" dirty="0" err="1"/>
              <a:t>hôtelier</a:t>
            </a:r>
            <a:r>
              <a:rPr lang="en-US" sz="2000" dirty="0"/>
              <a:t>, </a:t>
            </a:r>
            <a:r>
              <a:rPr lang="en-US" sz="2000" dirty="0" err="1"/>
              <a:t>traducteur</a:t>
            </a:r>
            <a:r>
              <a:rPr lang="en-US" sz="2000" dirty="0"/>
              <a:t>, </a:t>
            </a:r>
            <a:r>
              <a:rPr lang="en-US" sz="2000" dirty="0" err="1"/>
              <a:t>voyagiste</a:t>
            </a:r>
            <a:r>
              <a:rPr lang="en-US" sz="2000" dirty="0"/>
              <a:t>, </a:t>
            </a:r>
            <a:r>
              <a:rPr lang="en-US" sz="2000" dirty="0" err="1"/>
              <a:t>jardinier</a:t>
            </a:r>
            <a:r>
              <a:rPr lang="en-US" sz="2000" dirty="0"/>
              <a:t>, restaurateur, etc.) </a:t>
            </a:r>
          </a:p>
          <a:p>
            <a:pPr>
              <a:spcAft>
                <a:spcPts val="1200"/>
              </a:spcAft>
            </a:pPr>
            <a:endParaRPr lang="en-US" sz="2000" dirty="0"/>
          </a:p>
          <a:p>
            <a:pPr>
              <a:spcAft>
                <a:spcPts val="1200"/>
              </a:spcAft>
            </a:pPr>
            <a:endParaRPr lang="en-US" sz="2000" dirty="0"/>
          </a:p>
          <a:p>
            <a:pPr>
              <a:spcAft>
                <a:spcPts val="1200"/>
              </a:spcAft>
            </a:pPr>
            <a:endParaRPr lang="en-US" sz="2000" dirty="0"/>
          </a:p>
          <a:p>
            <a:pPr>
              <a:spcAft>
                <a:spcPts val="1200"/>
              </a:spcAft>
            </a:pPr>
            <a:endParaRPr lang="en-US" sz="2000" dirty="0"/>
          </a:p>
        </p:txBody>
      </p:sp>
      <p:sp>
        <p:nvSpPr>
          <p:cNvPr id="4" name="Date Placeholder 3"/>
          <p:cNvSpPr>
            <a:spLocks noGrp="1"/>
          </p:cNvSpPr>
          <p:nvPr>
            <p:ph type="dt" sz="half" idx="10"/>
            <p:custDataLst>
              <p:tags r:id="rId3"/>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4"/>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5"/>
            </p:custDataLst>
          </p:nvPr>
        </p:nvSpPr>
        <p:spPr/>
        <p:txBody>
          <a:bodyPr/>
          <a:lstStyle/>
          <a:p>
            <a:fld id="{CD139171-D9B6-47BF-8029-7DF36747D52F}" type="slidenum">
              <a:rPr lang="en-US" altLang="en-US" smtClean="0"/>
              <a:pPr/>
              <a:t>12</a:t>
            </a:fld>
            <a:endParaRPr lang="en-US" altLang="en-US"/>
          </a:p>
        </p:txBody>
      </p:sp>
    </p:spTree>
    <p:extLst>
      <p:ext uri="{BB962C8B-B14F-4D97-AF65-F5344CB8AC3E}">
        <p14:creationId xmlns:p14="http://schemas.microsoft.com/office/powerpoint/2010/main" val="3511663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3. Avenir sans emploi, ou travail sans avenir ? </a:t>
            </a:r>
          </a:p>
        </p:txBody>
      </p:sp>
      <p:sp>
        <p:nvSpPr>
          <p:cNvPr id="3" name="Content Placeholder 2"/>
          <p:cNvSpPr>
            <a:spLocks noGrp="1"/>
          </p:cNvSpPr>
          <p:nvPr>
            <p:ph idx="1"/>
            <p:custDataLst>
              <p:tags r:id="rId2"/>
            </p:custDataLst>
          </p:nvPr>
        </p:nvSpPr>
        <p:spPr>
          <a:xfrm>
            <a:off x="179512" y="836712"/>
            <a:ext cx="8784976" cy="5112568"/>
          </a:xfrm>
        </p:spPr>
        <p:txBody>
          <a:bodyPr/>
          <a:lstStyle/>
          <a:p>
            <a:pPr>
              <a:buFont typeface="+mj-lt"/>
              <a:buAutoNum type="arabicPeriod"/>
            </a:pPr>
            <a:r>
              <a:rPr lang="fr-BE" sz="1800" b="1" u="sng" dirty="0"/>
              <a:t>Destruction</a:t>
            </a:r>
            <a:r>
              <a:rPr lang="fr-BE" sz="1800" b="1" dirty="0"/>
              <a:t> d’emplois </a:t>
            </a:r>
            <a:r>
              <a:rPr lang="fr-BE" sz="1800" dirty="0"/>
              <a:t>(</a:t>
            </a:r>
            <a:r>
              <a:rPr lang="fr-BE" sz="1400" dirty="0">
                <a:sym typeface="Wingdings" panose="05000000000000000000" pitchFamily="2" charset="2"/>
              </a:rPr>
              <a:t> pas de consensus sur l’ampleur, mais tendance générale) : </a:t>
            </a:r>
            <a:endParaRPr lang="en-US" sz="1200" dirty="0"/>
          </a:p>
          <a:p>
            <a:pPr marL="800100" lvl="1" indent="-342900">
              <a:buFont typeface="+mj-lt"/>
              <a:buAutoNum type="alphaLcParenR"/>
            </a:pPr>
            <a:r>
              <a:rPr lang="fr-BE" sz="1600" dirty="0"/>
              <a:t>47 % des emplois d’ici 10 à 20 ans aux États-Unis (Frey, Osborne)</a:t>
            </a:r>
            <a:endParaRPr lang="en-US" sz="1200" dirty="0"/>
          </a:p>
          <a:p>
            <a:pPr marL="800100" lvl="1" indent="-342900">
              <a:buFont typeface="+mj-lt"/>
              <a:buAutoNum type="alphaLcParenR"/>
            </a:pPr>
            <a:r>
              <a:rPr lang="fr-BE" sz="1600" dirty="0"/>
              <a:t>54 % des emplois en Europe (fourchette de 40 % à 60 %) (Bruegel) </a:t>
            </a:r>
            <a:endParaRPr lang="en-US" sz="1600" dirty="0"/>
          </a:p>
          <a:p>
            <a:pPr marL="800100" lvl="1" indent="-342900">
              <a:buFont typeface="+mj-lt"/>
              <a:buAutoNum type="alphaLcParenR"/>
            </a:pPr>
            <a:r>
              <a:rPr lang="fr-BE" sz="1600" dirty="0"/>
              <a:t>12 % en Allemagne (ZEW, Centre de recherche économique européen)</a:t>
            </a:r>
            <a:endParaRPr lang="en-US" sz="1200" dirty="0"/>
          </a:p>
          <a:p>
            <a:pPr marL="800100" lvl="1" indent="-342900">
              <a:buFont typeface="+mj-lt"/>
              <a:buAutoNum type="alphaLcParenR"/>
            </a:pPr>
            <a:r>
              <a:rPr lang="fr-BE" sz="1600" dirty="0"/>
              <a:t>7 millions d’emplois perdus d’ici 2020 (Forum de Davos) </a:t>
            </a:r>
          </a:p>
          <a:p>
            <a:pPr marL="800100" lvl="1" indent="-342900">
              <a:buFont typeface="+mj-lt"/>
              <a:buAutoNum type="alphaLcParenR"/>
            </a:pPr>
            <a:r>
              <a:rPr lang="fr-BE" sz="1600" dirty="0"/>
              <a:t>9 % selon l’OCDE… </a:t>
            </a:r>
          </a:p>
          <a:p>
            <a:pPr marL="400050">
              <a:buFont typeface="+mj-lt"/>
              <a:buAutoNum type="arabicPeriod"/>
            </a:pPr>
            <a:r>
              <a:rPr lang="fr-BE" sz="1800" b="1" u="sng" dirty="0"/>
              <a:t>Transformation</a:t>
            </a:r>
            <a:r>
              <a:rPr lang="fr-BE" sz="1800" b="1" dirty="0"/>
              <a:t> des emplois</a:t>
            </a:r>
            <a:r>
              <a:rPr lang="fr-BE" sz="1800" dirty="0"/>
              <a:t> existants : </a:t>
            </a:r>
            <a:r>
              <a:rPr lang="en-US" sz="1800" dirty="0"/>
              <a:t>m</a:t>
            </a:r>
            <a:r>
              <a:rPr lang="fr-BE" sz="1800" dirty="0" err="1"/>
              <a:t>ultiplication</a:t>
            </a:r>
            <a:r>
              <a:rPr lang="fr-BE" sz="1800" dirty="0"/>
              <a:t> des différentes formes d’emploi, fragmentation du marché du travail : travailleurs mobiles, travailleurs occasionnels, free-lance, indépendants, télétravailleurs, travailleurs nomades, etc. (</a:t>
            </a:r>
            <a:r>
              <a:rPr lang="fr-BE" sz="1800" dirty="0" err="1"/>
              <a:t>Eurofound</a:t>
            </a:r>
            <a:r>
              <a:rPr lang="fr-BE" sz="1800" dirty="0"/>
              <a:t>, 2015). Quels contrats de travail; quelles lois ? Insécurité juridique</a:t>
            </a:r>
            <a:r>
              <a:rPr lang="fr-BE" sz="1600" dirty="0"/>
              <a:t>. </a:t>
            </a:r>
            <a:endParaRPr lang="en-US" sz="1200" dirty="0"/>
          </a:p>
          <a:p>
            <a:pPr marL="400050">
              <a:buFont typeface="+mj-lt"/>
              <a:buAutoNum type="arabicPeriod"/>
            </a:pPr>
            <a:r>
              <a:rPr lang="fr-BE" sz="1800" b="1" u="sng" dirty="0"/>
              <a:t>Déplacement</a:t>
            </a:r>
            <a:r>
              <a:rPr lang="fr-BE" sz="1800" b="1" dirty="0"/>
              <a:t> des emplois </a:t>
            </a:r>
            <a:r>
              <a:rPr lang="fr-BE" sz="1800" dirty="0"/>
              <a:t>(disparition des frontières), concurrence des travailleurs de pays à haut niveau de protection sociale et de pays en développement sur des plateformes numériques (</a:t>
            </a:r>
            <a:r>
              <a:rPr lang="fr-BE" sz="1800" dirty="0" err="1"/>
              <a:t>Upwork</a:t>
            </a:r>
            <a:r>
              <a:rPr lang="fr-BE" sz="1800" dirty="0"/>
              <a:t>, AMT, etc.).</a:t>
            </a:r>
            <a:endParaRPr lang="en-US" sz="1800" dirty="0"/>
          </a:p>
          <a:p>
            <a:pPr marL="400050">
              <a:buFont typeface="+mj-lt"/>
              <a:buAutoNum type="arabicPeriod"/>
            </a:pPr>
            <a:endParaRPr lang="fr-BE" sz="1200" dirty="0"/>
          </a:p>
          <a:p>
            <a:pPr marL="57150" lvl="0" indent="0">
              <a:buNone/>
            </a:pPr>
            <a:r>
              <a:rPr lang="fr-BE" sz="1800" dirty="0">
                <a:sym typeface="Wingdings" panose="05000000000000000000" pitchFamily="2" charset="2"/>
              </a:rPr>
              <a:t> </a:t>
            </a:r>
            <a:r>
              <a:rPr lang="fr-BE" sz="1800" dirty="0"/>
              <a:t>1+2+3 = risque de </a:t>
            </a:r>
            <a:r>
              <a:rPr lang="fr-BE" sz="1800" b="1" u="sng" dirty="0"/>
              <a:t>polarisation</a:t>
            </a:r>
            <a:r>
              <a:rPr lang="fr-BE" sz="1800" dirty="0"/>
              <a:t> : creusement de la classe moyenne, entre quelques gagnants, et une masse de travailleurs peu ou pas qualifiés, à bas salaires. Risques de stagnation salariale, d’inégalités croissantes </a:t>
            </a:r>
            <a:r>
              <a:rPr lang="en-US" sz="1800" dirty="0"/>
              <a:t>(</a:t>
            </a:r>
            <a:r>
              <a:rPr lang="en-US" sz="1800" dirty="0" err="1"/>
              <a:t>Roubini</a:t>
            </a:r>
            <a:r>
              <a:rPr lang="en-US" sz="1800" dirty="0"/>
              <a:t>, Head, </a:t>
            </a:r>
            <a:r>
              <a:rPr lang="en-US" sz="1800" dirty="0" err="1"/>
              <a:t>Irani</a:t>
            </a:r>
            <a:r>
              <a:rPr lang="en-US" sz="1800" dirty="0"/>
              <a:t>…), </a:t>
            </a:r>
            <a:r>
              <a:rPr lang="en-US" sz="1800" dirty="0" err="1"/>
              <a:t>d’érosion</a:t>
            </a:r>
            <a:r>
              <a:rPr lang="en-US" sz="1800" dirty="0"/>
              <a:t> </a:t>
            </a:r>
            <a:r>
              <a:rPr lang="en-US" sz="1800" dirty="0" err="1"/>
              <a:t>fiscale</a:t>
            </a:r>
            <a:r>
              <a:rPr lang="en-US" sz="1800" dirty="0"/>
              <a:t> et de sous-</a:t>
            </a:r>
            <a:r>
              <a:rPr lang="en-US" sz="1800" dirty="0" err="1"/>
              <a:t>financement</a:t>
            </a:r>
            <a:r>
              <a:rPr lang="en-US" sz="1800" dirty="0"/>
              <a:t> des budgets de protection </a:t>
            </a:r>
            <a:r>
              <a:rPr lang="en-US" sz="1800" dirty="0" err="1"/>
              <a:t>sociale</a:t>
            </a:r>
            <a:r>
              <a:rPr lang="en-US" sz="1800" dirty="0"/>
              <a:t>.</a:t>
            </a:r>
          </a:p>
        </p:txBody>
      </p:sp>
      <p:sp>
        <p:nvSpPr>
          <p:cNvPr id="4" name="Date Placeholder 3"/>
          <p:cNvSpPr>
            <a:spLocks noGrp="1"/>
          </p:cNvSpPr>
          <p:nvPr>
            <p:ph type="dt" sz="half" idx="10"/>
            <p:custDataLst>
              <p:tags r:id="rId3"/>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4"/>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5"/>
            </p:custDataLst>
          </p:nvPr>
        </p:nvSpPr>
        <p:spPr/>
        <p:txBody>
          <a:bodyPr/>
          <a:lstStyle/>
          <a:p>
            <a:fld id="{CD139171-D9B6-47BF-8029-7DF36747D52F}" type="slidenum">
              <a:rPr lang="en-US" altLang="en-US" smtClean="0"/>
              <a:pPr/>
              <a:t>13</a:t>
            </a:fld>
            <a:endParaRPr lang="en-US" altLang="en-US"/>
          </a:p>
        </p:txBody>
      </p:sp>
    </p:spTree>
    <p:extLst>
      <p:ext uri="{BB962C8B-B14F-4D97-AF65-F5344CB8AC3E}">
        <p14:creationId xmlns:p14="http://schemas.microsoft.com/office/powerpoint/2010/main" val="148274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3. Avenir sans emploi, ou travail sans avenir ? </a:t>
            </a:r>
            <a:endParaRPr lang="en-US" dirty="0"/>
          </a:p>
        </p:txBody>
      </p:sp>
      <p:sp>
        <p:nvSpPr>
          <p:cNvPr id="3" name="Content Placeholder 2"/>
          <p:cNvSpPr>
            <a:spLocks noGrp="1"/>
          </p:cNvSpPr>
          <p:nvPr>
            <p:ph idx="1"/>
            <p:custDataLst>
              <p:tags r:id="rId2"/>
            </p:custDataLst>
          </p:nvPr>
        </p:nvSpPr>
        <p:spPr>
          <a:xfrm>
            <a:off x="327794" y="1052736"/>
            <a:ext cx="3524126" cy="576064"/>
          </a:xfrm>
        </p:spPr>
        <p:txBody>
          <a:bodyPr/>
          <a:lstStyle/>
          <a:p>
            <a:pPr marL="0" lvl="0" indent="0">
              <a:spcAft>
                <a:spcPts val="0"/>
              </a:spcAft>
              <a:buNone/>
            </a:pPr>
            <a:r>
              <a:rPr lang="fr-BE" sz="1800" dirty="0"/>
              <a:t>De la Révolution industrielle du 19</a:t>
            </a:r>
            <a:r>
              <a:rPr lang="fr-BE" sz="1800" baseline="30000" dirty="0"/>
              <a:t>e</a:t>
            </a:r>
            <a:r>
              <a:rPr lang="fr-BE" sz="1800" dirty="0"/>
              <a:t> siècle</a:t>
            </a:r>
            <a:r>
              <a:rPr lang="mr-IN" sz="1800" dirty="0"/>
              <a:t>…</a:t>
            </a:r>
            <a:endParaRPr lang="fr-BE" sz="1800" dirty="0"/>
          </a:p>
        </p:txBody>
      </p:sp>
      <p:sp>
        <p:nvSpPr>
          <p:cNvPr id="4" name="Date Placeholder 3"/>
          <p:cNvSpPr>
            <a:spLocks noGrp="1"/>
          </p:cNvSpPr>
          <p:nvPr>
            <p:ph type="dt" sz="half" idx="10"/>
            <p:custDataLst>
              <p:tags r:id="rId3"/>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4"/>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5"/>
            </p:custDataLst>
          </p:nvPr>
        </p:nvSpPr>
        <p:spPr/>
        <p:txBody>
          <a:bodyPr/>
          <a:lstStyle/>
          <a:p>
            <a:fld id="{CD139171-D9B6-47BF-8029-7DF36747D52F}" type="slidenum">
              <a:rPr lang="en-US" altLang="en-US" smtClean="0"/>
              <a:pPr/>
              <a:t>14</a:t>
            </a:fld>
            <a:endParaRPr lang="en-US" altLang="en-US"/>
          </a:p>
        </p:txBody>
      </p:sp>
      <p:pic>
        <p:nvPicPr>
          <p:cNvPr id="7" name="Image 6" descr="Capture d’écran 2016-11-10 à 15.12.42.png"/>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107504" y="2924944"/>
            <a:ext cx="4188886" cy="2688322"/>
          </a:xfrm>
          <a:prstGeom prst="rect">
            <a:avLst/>
          </a:prstGeom>
        </p:spPr>
      </p:pic>
      <p:pic>
        <p:nvPicPr>
          <p:cNvPr id="8" name="Picture 4" descr="http://french.peopledaily.com.cn/NMediaFile/2014/1027/FOREIGN201410271656000213207177971.jpg"/>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5426894" y="1772816"/>
            <a:ext cx="3681610" cy="2448272"/>
          </a:xfrm>
          <a:prstGeom prst="rect">
            <a:avLst/>
          </a:prstGeom>
          <a:noFill/>
          <a:ln>
            <a:solidFill>
              <a:srgbClr val="111111"/>
            </a:solidFill>
          </a:ln>
          <a:extLst>
            <a:ext uri="{909E8E84-426E-40dd-AFC4-6F175D3DCCD1}">
              <a14:hiddenFill xmlns:a14="http://schemas.microsoft.com/office/drawing/2010/main">
                <a:solidFill>
                  <a:srgbClr val="FFFFFF"/>
                </a:solidFill>
              </a14:hiddenFill>
            </a:ext>
          </a:extLst>
        </p:spPr>
      </p:pic>
      <p:pic>
        <p:nvPicPr>
          <p:cNvPr id="9" name="Image 8" descr="Capture d’écran 2016-11-10 à 15.25.36.png"/>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5436096" y="4315049"/>
            <a:ext cx="3707903" cy="2498327"/>
          </a:xfrm>
          <a:prstGeom prst="rect">
            <a:avLst/>
          </a:prstGeom>
        </p:spPr>
      </p:pic>
      <p:sp>
        <p:nvSpPr>
          <p:cNvPr id="11" name="Rectangle 10"/>
          <p:cNvSpPr/>
          <p:nvPr>
            <p:custDataLst>
              <p:tags r:id="rId9"/>
            </p:custDataLst>
          </p:nvPr>
        </p:nvSpPr>
        <p:spPr>
          <a:xfrm>
            <a:off x="4788024" y="982469"/>
            <a:ext cx="4176464" cy="646331"/>
          </a:xfrm>
          <a:prstGeom prst="rect">
            <a:avLst/>
          </a:prstGeom>
        </p:spPr>
        <p:txBody>
          <a:bodyPr wrap="square">
            <a:spAutoFit/>
          </a:bodyPr>
          <a:lstStyle/>
          <a:p>
            <a:r>
              <a:rPr lang="mr-IN" dirty="0"/>
              <a:t>…</a:t>
            </a:r>
            <a:r>
              <a:rPr lang="fr-BE" dirty="0"/>
              <a:t>à la révolution numérique : une tempête parfaite pour l’emploi ? </a:t>
            </a:r>
            <a:endParaRPr lang="fr-FR" dirty="0"/>
          </a:p>
        </p:txBody>
      </p:sp>
      <p:cxnSp>
        <p:nvCxnSpPr>
          <p:cNvPr id="13" name="Connecteur droit avec flèche 12"/>
          <p:cNvCxnSpPr>
            <a:stCxn id="7" idx="3"/>
            <a:endCxn id="8" idx="1"/>
          </p:cNvCxnSpPr>
          <p:nvPr>
            <p:custDataLst>
              <p:tags r:id="rId10"/>
            </p:custDataLst>
          </p:nvPr>
        </p:nvCxnSpPr>
        <p:spPr bwMode="auto">
          <a:xfrm flipV="1">
            <a:off x="4296390" y="2996952"/>
            <a:ext cx="1130504" cy="1272153"/>
          </a:xfrm>
          <a:prstGeom prst="straightConnector1">
            <a:avLst/>
          </a:prstGeom>
          <a:solidFill>
            <a:srgbClr val="AAD3F1">
              <a:alpha val="25000"/>
            </a:srgbClr>
          </a:solidFill>
          <a:ln w="28575" cap="flat" cmpd="sng" algn="ctr">
            <a:solidFill>
              <a:srgbClr val="11111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cteur droit avec flèche 13"/>
          <p:cNvCxnSpPr>
            <a:stCxn id="7" idx="3"/>
            <a:endCxn id="9" idx="1"/>
          </p:cNvCxnSpPr>
          <p:nvPr>
            <p:custDataLst>
              <p:tags r:id="rId11"/>
            </p:custDataLst>
          </p:nvPr>
        </p:nvCxnSpPr>
        <p:spPr bwMode="auto">
          <a:xfrm>
            <a:off x="4296390" y="4269105"/>
            <a:ext cx="1139706" cy="1295108"/>
          </a:xfrm>
          <a:prstGeom prst="straightConnector1">
            <a:avLst/>
          </a:prstGeom>
          <a:solidFill>
            <a:srgbClr val="AAD3F1">
              <a:alpha val="25000"/>
            </a:srgbClr>
          </a:solidFill>
          <a:ln w="28575" cap="flat" cmpd="sng" algn="ctr">
            <a:solidFill>
              <a:srgbClr val="11111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32487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4. Quelles réponses syndicales ? </a:t>
            </a:r>
            <a:endParaRPr lang="en-US" dirty="0"/>
          </a:p>
        </p:txBody>
      </p:sp>
      <p:sp>
        <p:nvSpPr>
          <p:cNvPr id="4" name="Date Placeholder 3"/>
          <p:cNvSpPr>
            <a:spLocks noGrp="1"/>
          </p:cNvSpPr>
          <p:nvPr>
            <p:ph type="dt" sz="half" idx="10"/>
            <p:custDataLst>
              <p:tags r:id="rId2"/>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3"/>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4"/>
            </p:custDataLst>
          </p:nvPr>
        </p:nvSpPr>
        <p:spPr/>
        <p:txBody>
          <a:bodyPr/>
          <a:lstStyle/>
          <a:p>
            <a:fld id="{CD139171-D9B6-47BF-8029-7DF36747D52F}" type="slidenum">
              <a:rPr lang="en-US" altLang="en-US" smtClean="0"/>
              <a:pPr/>
              <a:t>15</a:t>
            </a:fld>
            <a:endParaRPr lang="en-US" altLang="en-US"/>
          </a:p>
        </p:txBody>
      </p:sp>
      <p:pic>
        <p:nvPicPr>
          <p:cNvPr id="8" name="Picture 4" descr="http://french.peopledaily.com.cn/NMediaFile/2014/1027/FOREIGN201410271656000213207177971.jp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35818" y="953438"/>
            <a:ext cx="3681610" cy="2448272"/>
          </a:xfrm>
          <a:prstGeom prst="rect">
            <a:avLst/>
          </a:prstGeom>
          <a:noFill/>
          <a:ln>
            <a:solidFill>
              <a:srgbClr val="111111"/>
            </a:solidFill>
          </a:ln>
          <a:extLst>
            <a:ext uri="{909E8E84-426E-40dd-AFC4-6F175D3DCCD1}">
              <a14:hiddenFill xmlns:a14="http://schemas.microsoft.com/office/drawing/2010/main">
                <a:solidFill>
                  <a:srgbClr val="FFFFFF"/>
                </a:solidFill>
              </a14:hiddenFill>
            </a:ext>
          </a:extLst>
        </p:spPr>
      </p:pic>
      <p:pic>
        <p:nvPicPr>
          <p:cNvPr id="9" name="Image 8" descr="Capture d’écran 2016-11-10 à 15.25.36.png"/>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45020" y="3522961"/>
            <a:ext cx="3707903" cy="2684164"/>
          </a:xfrm>
          <a:prstGeom prst="rect">
            <a:avLst/>
          </a:prstGeom>
        </p:spPr>
      </p:pic>
      <p:cxnSp>
        <p:nvCxnSpPr>
          <p:cNvPr id="13" name="Connecteur droit avec flèche 12"/>
          <p:cNvCxnSpPr>
            <a:cxnSpLocks/>
          </p:cNvCxnSpPr>
          <p:nvPr>
            <p:custDataLst>
              <p:tags r:id="rId7"/>
            </p:custDataLst>
          </p:nvPr>
        </p:nvCxnSpPr>
        <p:spPr bwMode="auto">
          <a:xfrm>
            <a:off x="3724876" y="2160182"/>
            <a:ext cx="703108" cy="0"/>
          </a:xfrm>
          <a:prstGeom prst="straightConnector1">
            <a:avLst/>
          </a:prstGeom>
          <a:solidFill>
            <a:srgbClr val="AAD3F1">
              <a:alpha val="25000"/>
            </a:srgbClr>
          </a:solidFill>
          <a:ln w="28575" cap="flat" cmpd="sng" algn="ctr">
            <a:solidFill>
              <a:srgbClr val="11111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cteur droit avec flèche 13"/>
          <p:cNvCxnSpPr>
            <a:cxnSpLocks/>
          </p:cNvCxnSpPr>
          <p:nvPr>
            <p:custDataLst>
              <p:tags r:id="rId8"/>
            </p:custDataLst>
          </p:nvPr>
        </p:nvCxnSpPr>
        <p:spPr bwMode="auto">
          <a:xfrm>
            <a:off x="3758605" y="4564383"/>
            <a:ext cx="741387" cy="0"/>
          </a:xfrm>
          <a:prstGeom prst="straightConnector1">
            <a:avLst/>
          </a:prstGeom>
          <a:solidFill>
            <a:srgbClr val="AAD3F1">
              <a:alpha val="25000"/>
            </a:srgbClr>
          </a:solidFill>
          <a:ln w="28575" cap="flat" cmpd="sng" algn="ctr">
            <a:solidFill>
              <a:srgbClr val="11111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a:extLst>
              <a:ext uri="{FF2B5EF4-FFF2-40B4-BE49-F238E27FC236}">
                <a16:creationId xmlns:a16="http://schemas.microsoft.com/office/drawing/2014/main" xmlns="" id="{4F223A51-5E29-473F-B8DE-FEA7689C40CC}"/>
              </a:ext>
            </a:extLst>
          </p:cNvPr>
          <p:cNvSpPr/>
          <p:nvPr/>
        </p:nvSpPr>
        <p:spPr>
          <a:xfrm>
            <a:off x="4499992" y="3545726"/>
            <a:ext cx="4172521" cy="2492990"/>
          </a:xfrm>
          <a:prstGeom prst="rect">
            <a:avLst/>
          </a:prstGeom>
          <a:solidFill>
            <a:srgbClr val="FFC000"/>
          </a:solidFill>
          <a:ln>
            <a:solidFill>
              <a:schemeClr val="tx1"/>
            </a:solidFill>
          </a:ln>
        </p:spPr>
        <p:txBody>
          <a:bodyPr wrap="square">
            <a:spAutoFit/>
          </a:bodyPr>
          <a:lstStyle/>
          <a:p>
            <a:pPr marL="0" indent="0" algn="l">
              <a:spcAft>
                <a:spcPts val="1200"/>
              </a:spcAft>
              <a:buNone/>
            </a:pPr>
            <a:r>
              <a:rPr lang="en-US" sz="1600" dirty="0" err="1">
                <a:sym typeface="Wingdings" panose="05000000000000000000" pitchFamily="2" charset="2"/>
              </a:rPr>
              <a:t>Enjeux</a:t>
            </a:r>
            <a:r>
              <a:rPr lang="en-US" sz="1600" dirty="0">
                <a:sym typeface="Wingdings" panose="05000000000000000000" pitchFamily="2" charset="2"/>
              </a:rPr>
              <a:t> </a:t>
            </a:r>
            <a:r>
              <a:rPr lang="en-US" sz="1600" dirty="0" err="1">
                <a:sym typeface="Wingdings" panose="05000000000000000000" pitchFamily="2" charset="2"/>
              </a:rPr>
              <a:t>syndicaux</a:t>
            </a:r>
            <a:r>
              <a:rPr lang="en-US" sz="1600" dirty="0">
                <a:sym typeface="Wingdings" panose="05000000000000000000" pitchFamily="2" charset="2"/>
              </a:rPr>
              <a:t> “</a:t>
            </a:r>
            <a:r>
              <a:rPr lang="en-US" sz="1600" dirty="0" err="1">
                <a:sym typeface="Wingdings" panose="05000000000000000000" pitchFamily="2" charset="2"/>
              </a:rPr>
              <a:t>disruptifs</a:t>
            </a:r>
            <a:r>
              <a:rPr lang="en-US" sz="1600" dirty="0">
                <a:sym typeface="Wingdings" panose="05000000000000000000" pitchFamily="2" charset="2"/>
              </a:rPr>
              <a:t>”</a:t>
            </a:r>
          </a:p>
          <a:p>
            <a:pPr marL="285750" indent="-285750" algn="l">
              <a:spcAft>
                <a:spcPts val="1200"/>
              </a:spcAft>
              <a:buFontTx/>
              <a:buChar char="-"/>
            </a:pPr>
            <a:r>
              <a:rPr lang="en-US" sz="1600" dirty="0" err="1">
                <a:sym typeface="Wingdings" panose="05000000000000000000" pitchFamily="2" charset="2"/>
              </a:rPr>
              <a:t>organiser</a:t>
            </a:r>
            <a:r>
              <a:rPr lang="en-US" sz="1600" dirty="0">
                <a:sym typeface="Wingdings" panose="05000000000000000000" pitchFamily="2" charset="2"/>
              </a:rPr>
              <a:t> les </a:t>
            </a:r>
            <a:r>
              <a:rPr lang="en-US" sz="1600" dirty="0" err="1">
                <a:sym typeface="Wingdings" panose="05000000000000000000" pitchFamily="2" charset="2"/>
              </a:rPr>
              <a:t>crowdworkers</a:t>
            </a:r>
            <a:endParaRPr lang="en-US" sz="1600" dirty="0">
              <a:sym typeface="Wingdings" panose="05000000000000000000" pitchFamily="2" charset="2"/>
            </a:endParaRPr>
          </a:p>
          <a:p>
            <a:pPr marL="285750" indent="-285750" algn="l">
              <a:spcAft>
                <a:spcPts val="1200"/>
              </a:spcAft>
              <a:buFontTx/>
              <a:buChar char="-"/>
            </a:pPr>
            <a:r>
              <a:rPr lang="en-US" sz="1600" dirty="0" err="1">
                <a:sym typeface="Wingdings" panose="05000000000000000000" pitchFamily="2" charset="2"/>
              </a:rPr>
              <a:t>définir</a:t>
            </a:r>
            <a:r>
              <a:rPr lang="en-US" sz="1600" dirty="0">
                <a:sym typeface="Wingdings" panose="05000000000000000000" pitchFamily="2" charset="2"/>
              </a:rPr>
              <a:t> de nouveaux droits </a:t>
            </a:r>
            <a:r>
              <a:rPr lang="en-US" sz="1600" dirty="0" err="1">
                <a:sym typeface="Wingdings" panose="05000000000000000000" pitchFamily="2" charset="2"/>
              </a:rPr>
              <a:t>sociaux</a:t>
            </a:r>
            <a:r>
              <a:rPr lang="en-US" sz="1600" dirty="0">
                <a:sym typeface="Wingdings" panose="05000000000000000000" pitchFamily="2" charset="2"/>
              </a:rPr>
              <a:t> </a:t>
            </a:r>
          </a:p>
          <a:p>
            <a:pPr marL="285750" indent="-285750" algn="l">
              <a:spcAft>
                <a:spcPts val="1200"/>
              </a:spcAft>
              <a:buFontTx/>
              <a:buChar char="-"/>
            </a:pPr>
            <a:r>
              <a:rPr lang="en-US" sz="1600" dirty="0">
                <a:sym typeface="Wingdings" panose="05000000000000000000" pitchFamily="2" charset="2"/>
              </a:rPr>
              <a:t>identifier les </a:t>
            </a:r>
            <a:r>
              <a:rPr lang="en-US" sz="1600" dirty="0" err="1">
                <a:sym typeface="Wingdings" panose="05000000000000000000" pitchFamily="2" charset="2"/>
              </a:rPr>
              <a:t>responsables</a:t>
            </a:r>
            <a:r>
              <a:rPr lang="en-US" sz="1600" dirty="0">
                <a:sym typeface="Wingdings" panose="05000000000000000000" pitchFamily="2" charset="2"/>
              </a:rPr>
              <a:t> de la relation de travail</a:t>
            </a:r>
          </a:p>
          <a:p>
            <a:pPr marL="285750" indent="-285750" algn="l">
              <a:spcAft>
                <a:spcPts val="1200"/>
              </a:spcAft>
              <a:buFontTx/>
              <a:buChar char="-"/>
            </a:pPr>
            <a:r>
              <a:rPr lang="en-US" sz="1600" dirty="0">
                <a:sym typeface="Wingdings" panose="05000000000000000000" pitchFamily="2" charset="2"/>
              </a:rPr>
              <a:t>assurer le </a:t>
            </a:r>
            <a:r>
              <a:rPr lang="en-US" sz="1600" dirty="0" err="1">
                <a:sym typeface="Wingdings" panose="05000000000000000000" pitchFamily="2" charset="2"/>
              </a:rPr>
              <a:t>financement</a:t>
            </a:r>
            <a:r>
              <a:rPr lang="en-US" sz="1600" dirty="0">
                <a:sym typeface="Wingdings" panose="05000000000000000000" pitchFamily="2" charset="2"/>
              </a:rPr>
              <a:t> des </a:t>
            </a:r>
            <a:r>
              <a:rPr lang="en-US" sz="1600" dirty="0" err="1">
                <a:sym typeface="Wingdings" panose="05000000000000000000" pitchFamily="2" charset="2"/>
              </a:rPr>
              <a:t>systèmes</a:t>
            </a:r>
            <a:r>
              <a:rPr lang="en-US" sz="1600" dirty="0">
                <a:sym typeface="Wingdings" panose="05000000000000000000" pitchFamily="2" charset="2"/>
              </a:rPr>
              <a:t> de </a:t>
            </a:r>
            <a:r>
              <a:rPr lang="en-US" sz="1600" dirty="0" err="1">
                <a:sym typeface="Wingdings" panose="05000000000000000000" pitchFamily="2" charset="2"/>
              </a:rPr>
              <a:t>sécurité</a:t>
            </a:r>
            <a:r>
              <a:rPr lang="en-US" sz="1600" dirty="0">
                <a:sym typeface="Wingdings" panose="05000000000000000000" pitchFamily="2" charset="2"/>
              </a:rPr>
              <a:t> </a:t>
            </a:r>
            <a:r>
              <a:rPr lang="en-US" sz="1600" dirty="0" err="1">
                <a:sym typeface="Wingdings" panose="05000000000000000000" pitchFamily="2" charset="2"/>
              </a:rPr>
              <a:t>sociale</a:t>
            </a:r>
            <a:r>
              <a:rPr lang="en-US" sz="1600" dirty="0">
                <a:sym typeface="Wingdings" panose="05000000000000000000" pitchFamily="2" charset="2"/>
              </a:rPr>
              <a:t>… </a:t>
            </a:r>
            <a:endParaRPr lang="en-US" sz="1600" dirty="0"/>
          </a:p>
        </p:txBody>
      </p:sp>
      <p:sp>
        <p:nvSpPr>
          <p:cNvPr id="17" name="Rectangle 16">
            <a:extLst>
              <a:ext uri="{FF2B5EF4-FFF2-40B4-BE49-F238E27FC236}">
                <a16:creationId xmlns:a16="http://schemas.microsoft.com/office/drawing/2014/main" xmlns="" id="{7470E604-D4C5-4577-AD77-C46408E2ED12}"/>
              </a:ext>
            </a:extLst>
          </p:cNvPr>
          <p:cNvSpPr/>
          <p:nvPr/>
        </p:nvSpPr>
        <p:spPr>
          <a:xfrm>
            <a:off x="4499992" y="908720"/>
            <a:ext cx="4172521" cy="2431435"/>
          </a:xfrm>
          <a:prstGeom prst="rect">
            <a:avLst/>
          </a:prstGeom>
          <a:solidFill>
            <a:srgbClr val="92D050"/>
          </a:solidFill>
          <a:ln>
            <a:solidFill>
              <a:schemeClr val="tx1"/>
            </a:solidFill>
          </a:ln>
        </p:spPr>
        <p:txBody>
          <a:bodyPr wrap="square">
            <a:spAutoFit/>
          </a:bodyPr>
          <a:lstStyle/>
          <a:p>
            <a:pPr marL="0" indent="0" algn="l">
              <a:spcAft>
                <a:spcPts val="1200"/>
              </a:spcAft>
              <a:buNone/>
            </a:pPr>
            <a:r>
              <a:rPr lang="en-US" sz="1600" dirty="0" err="1">
                <a:sym typeface="Wingdings" panose="05000000000000000000" pitchFamily="2" charset="2"/>
              </a:rPr>
              <a:t>Enjeux</a:t>
            </a:r>
            <a:r>
              <a:rPr lang="en-US" sz="1600" dirty="0">
                <a:sym typeface="Wingdings" panose="05000000000000000000" pitchFamily="2" charset="2"/>
              </a:rPr>
              <a:t> </a:t>
            </a:r>
            <a:r>
              <a:rPr lang="en-US" sz="1600" dirty="0" err="1">
                <a:sym typeface="Wingdings" panose="05000000000000000000" pitchFamily="2" charset="2"/>
              </a:rPr>
              <a:t>syndicaux</a:t>
            </a:r>
            <a:r>
              <a:rPr lang="en-US" sz="1600" dirty="0">
                <a:sym typeface="Wingdings" panose="05000000000000000000" pitchFamily="2" charset="2"/>
              </a:rPr>
              <a:t> “</a:t>
            </a:r>
            <a:r>
              <a:rPr lang="en-US" sz="1600" dirty="0" err="1">
                <a:sym typeface="Wingdings" panose="05000000000000000000" pitchFamily="2" charset="2"/>
              </a:rPr>
              <a:t>traditionnels</a:t>
            </a:r>
            <a:r>
              <a:rPr lang="en-US" sz="1600" dirty="0">
                <a:sym typeface="Wingdings" panose="05000000000000000000" pitchFamily="2" charset="2"/>
              </a:rPr>
              <a:t>” : </a:t>
            </a:r>
          </a:p>
          <a:p>
            <a:pPr marL="285750" indent="-285750" algn="l">
              <a:spcAft>
                <a:spcPts val="1200"/>
              </a:spcAft>
              <a:buFontTx/>
              <a:buChar char="-"/>
            </a:pPr>
            <a:r>
              <a:rPr lang="en-US" sz="1600" dirty="0">
                <a:sym typeface="Wingdings" panose="05000000000000000000" pitchFamily="2" charset="2"/>
              </a:rPr>
              <a:t>dialogue social, </a:t>
            </a:r>
            <a:r>
              <a:rPr lang="en-US" sz="1600" dirty="0" err="1">
                <a:sym typeface="Wingdings" panose="05000000000000000000" pitchFamily="2" charset="2"/>
              </a:rPr>
              <a:t>négociations</a:t>
            </a:r>
            <a:r>
              <a:rPr lang="en-US" sz="1600" dirty="0">
                <a:sym typeface="Wingdings" panose="05000000000000000000" pitchFamily="2" charset="2"/>
              </a:rPr>
              <a:t> collectives </a:t>
            </a:r>
          </a:p>
          <a:p>
            <a:pPr marL="285750" indent="-285750" algn="l">
              <a:spcAft>
                <a:spcPts val="1200"/>
              </a:spcAft>
              <a:buFontTx/>
              <a:buChar char="-"/>
            </a:pPr>
            <a:r>
              <a:rPr lang="en-US" sz="1600" dirty="0">
                <a:sym typeface="Wingdings" panose="05000000000000000000" pitchFamily="2" charset="2"/>
              </a:rPr>
              <a:t>information-consultation des </a:t>
            </a:r>
            <a:r>
              <a:rPr lang="en-US" sz="1600" dirty="0" err="1">
                <a:sym typeface="Wingdings" panose="05000000000000000000" pitchFamily="2" charset="2"/>
              </a:rPr>
              <a:t>travailleurs</a:t>
            </a:r>
            <a:r>
              <a:rPr lang="en-US" sz="1600" dirty="0">
                <a:sym typeface="Wingdings" panose="05000000000000000000" pitchFamily="2" charset="2"/>
              </a:rPr>
              <a:t>, participation (</a:t>
            </a:r>
            <a:r>
              <a:rPr lang="en-US" sz="1600" dirty="0" err="1">
                <a:sym typeface="Wingdings" panose="05000000000000000000" pitchFamily="2" charset="2"/>
              </a:rPr>
              <a:t>robotisation</a:t>
            </a:r>
            <a:r>
              <a:rPr lang="en-US" sz="1600" dirty="0">
                <a:sym typeface="Wingdings" panose="05000000000000000000" pitchFamily="2" charset="2"/>
              </a:rPr>
              <a:t> “inclusive”, etc.)</a:t>
            </a:r>
          </a:p>
          <a:p>
            <a:pPr marL="285750" indent="-285750" algn="l">
              <a:spcAft>
                <a:spcPts val="1200"/>
              </a:spcAft>
              <a:buFontTx/>
              <a:buChar char="-"/>
            </a:pPr>
            <a:r>
              <a:rPr lang="en-US" sz="1600" dirty="0">
                <a:sym typeface="Wingdings" panose="05000000000000000000" pitchFamily="2" charset="2"/>
              </a:rPr>
              <a:t>anticipation des </a:t>
            </a:r>
            <a:r>
              <a:rPr lang="en-US" sz="1600" dirty="0" err="1">
                <a:sym typeface="Wingdings" panose="05000000000000000000" pitchFamily="2" charset="2"/>
              </a:rPr>
              <a:t>changements</a:t>
            </a:r>
            <a:r>
              <a:rPr lang="en-US" sz="1600" dirty="0">
                <a:sym typeface="Wingdings" panose="05000000000000000000" pitchFamily="2" charset="2"/>
              </a:rPr>
              <a:t>, formation</a:t>
            </a:r>
          </a:p>
          <a:p>
            <a:pPr marL="285750" indent="-285750" algn="l">
              <a:spcAft>
                <a:spcPts val="1200"/>
              </a:spcAft>
              <a:buFontTx/>
              <a:buChar char="-"/>
            </a:pPr>
            <a:r>
              <a:rPr lang="en-US" sz="1600" dirty="0" err="1">
                <a:sym typeface="Wingdings" panose="05000000000000000000" pitchFamily="2" charset="2"/>
              </a:rPr>
              <a:t>création</a:t>
            </a:r>
            <a:r>
              <a:rPr lang="en-US" sz="1600" dirty="0">
                <a:sym typeface="Wingdings" panose="05000000000000000000" pitchFamily="2" charset="2"/>
              </a:rPr>
              <a:t> </a:t>
            </a:r>
            <a:r>
              <a:rPr lang="en-US" sz="1600" dirty="0" err="1">
                <a:sym typeface="Wingdings" panose="05000000000000000000" pitchFamily="2" charset="2"/>
              </a:rPr>
              <a:t>d’emplois</a:t>
            </a:r>
            <a:r>
              <a:rPr lang="en-US" sz="1600" dirty="0">
                <a:sym typeface="Wingdings" panose="05000000000000000000" pitchFamily="2" charset="2"/>
              </a:rPr>
              <a:t> (?)</a:t>
            </a:r>
            <a:endParaRPr lang="en-US" sz="1600" dirty="0"/>
          </a:p>
        </p:txBody>
      </p:sp>
    </p:spTree>
    <p:extLst>
      <p:ext uri="{BB962C8B-B14F-4D97-AF65-F5344CB8AC3E}">
        <p14:creationId xmlns:p14="http://schemas.microsoft.com/office/powerpoint/2010/main" val="1430206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4. Quelles réponses syndicales ? </a:t>
            </a:r>
            <a:endParaRPr lang="en-US" dirty="0"/>
          </a:p>
        </p:txBody>
      </p:sp>
      <p:sp>
        <p:nvSpPr>
          <p:cNvPr id="3" name="Content Placeholder 2"/>
          <p:cNvSpPr>
            <a:spLocks noGrp="1"/>
          </p:cNvSpPr>
          <p:nvPr>
            <p:ph idx="1"/>
            <p:custDataLst>
              <p:tags r:id="rId2"/>
            </p:custDataLst>
          </p:nvPr>
        </p:nvSpPr>
        <p:spPr>
          <a:xfrm>
            <a:off x="323850" y="908720"/>
            <a:ext cx="8568630" cy="4982989"/>
          </a:xfrm>
        </p:spPr>
        <p:txBody>
          <a:bodyPr/>
          <a:lstStyle/>
          <a:p>
            <a:pPr marL="0" indent="0">
              <a:spcAft>
                <a:spcPts val="1200"/>
              </a:spcAft>
              <a:buNone/>
            </a:pPr>
            <a:endParaRPr lang="fr-BE" sz="1800" b="1" dirty="0"/>
          </a:p>
          <a:p>
            <a:pPr marL="0" indent="0">
              <a:spcAft>
                <a:spcPts val="1200"/>
              </a:spcAft>
              <a:buNone/>
            </a:pPr>
            <a:r>
              <a:rPr lang="fr-BE" sz="2000" b="1" dirty="0"/>
              <a:t>Anticipation des changements dans le dialogue social européen : </a:t>
            </a:r>
          </a:p>
        </p:txBody>
      </p:sp>
      <p:sp>
        <p:nvSpPr>
          <p:cNvPr id="4" name="Date Placeholder 3"/>
          <p:cNvSpPr>
            <a:spLocks noGrp="1"/>
          </p:cNvSpPr>
          <p:nvPr>
            <p:ph type="dt" sz="half" idx="10"/>
            <p:custDataLst>
              <p:tags r:id="rId3"/>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4"/>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5"/>
            </p:custDataLst>
          </p:nvPr>
        </p:nvSpPr>
        <p:spPr/>
        <p:txBody>
          <a:bodyPr/>
          <a:lstStyle/>
          <a:p>
            <a:fld id="{CD139171-D9B6-47BF-8029-7DF36747D52F}" type="slidenum">
              <a:rPr lang="en-US" altLang="en-US" smtClean="0"/>
              <a:pPr/>
              <a:t>16</a:t>
            </a:fld>
            <a:endParaRPr lang="en-US" altLang="en-US"/>
          </a:p>
        </p:txBody>
      </p:sp>
      <p:pic>
        <p:nvPicPr>
          <p:cNvPr id="7" name="Picture 4" descr="http://french.peopledaily.com.cn/NMediaFile/2014/1027/FOREIGN201410271656000213207177971.jpg">
            <a:extLst>
              <a:ext uri="{FF2B5EF4-FFF2-40B4-BE49-F238E27FC236}">
                <a16:creationId xmlns:a16="http://schemas.microsoft.com/office/drawing/2014/main" xmlns="" id="{DF08EE89-504D-48BC-AB43-1956E063B86C}"/>
              </a:ext>
            </a:extLst>
          </p:cNvPr>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323850" y="2369473"/>
            <a:ext cx="3681610" cy="2448272"/>
          </a:xfrm>
          <a:prstGeom prst="rect">
            <a:avLst/>
          </a:prstGeom>
          <a:noFill/>
          <a:ln>
            <a:solidFill>
              <a:srgbClr val="111111"/>
            </a:solidFill>
          </a:ln>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xmlns="" id="{2DA69E84-8250-4359-903B-9E9529A20FF8}"/>
              </a:ext>
            </a:extLst>
          </p:cNvPr>
          <p:cNvSpPr/>
          <p:nvPr/>
        </p:nvSpPr>
        <p:spPr bwMode="auto">
          <a:xfrm>
            <a:off x="4644008" y="3212976"/>
            <a:ext cx="3024336" cy="748866"/>
          </a:xfrm>
          <a:prstGeom prst="rightArrow">
            <a:avLst/>
          </a:prstGeom>
          <a:solidFill>
            <a:schemeClr val="tx1">
              <a:alpha val="25000"/>
            </a:schemeClr>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0881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Dans le dialogue social européen</a:t>
            </a:r>
            <a:endParaRPr lang="en-US" dirty="0"/>
          </a:p>
        </p:txBody>
      </p:sp>
      <p:sp>
        <p:nvSpPr>
          <p:cNvPr id="4" name="Date Placeholder 3"/>
          <p:cNvSpPr>
            <a:spLocks noGrp="1"/>
          </p:cNvSpPr>
          <p:nvPr>
            <p:ph type="dt" sz="half" idx="10"/>
            <p:custDataLst>
              <p:tags r:id="rId2"/>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3"/>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4"/>
            </p:custDataLst>
          </p:nvPr>
        </p:nvSpPr>
        <p:spPr/>
        <p:txBody>
          <a:bodyPr/>
          <a:lstStyle/>
          <a:p>
            <a:fld id="{CD139171-D9B6-47BF-8029-7DF36747D52F}" type="slidenum">
              <a:rPr lang="en-US" altLang="en-US" smtClean="0"/>
              <a:pPr/>
              <a:t>17</a:t>
            </a:fld>
            <a:endParaRPr lang="en-US" altLang="en-US"/>
          </a:p>
        </p:txBody>
      </p:sp>
      <p:graphicFrame>
        <p:nvGraphicFramePr>
          <p:cNvPr id="9" name="Content Placeholder 6"/>
          <p:cNvGraphicFramePr>
            <a:graphicFrameLocks noGrp="1"/>
          </p:cNvGraphicFramePr>
          <p:nvPr>
            <p:ph idx="1"/>
            <p:custDataLst>
              <p:tags r:id="rId5"/>
            </p:custDataLst>
            <p:extLst>
              <p:ext uri="{D42A27DB-BD31-4B8C-83A1-F6EECF244321}">
                <p14:modId xmlns:p14="http://schemas.microsoft.com/office/powerpoint/2010/main" val="3483077475"/>
              </p:ext>
            </p:extLst>
          </p:nvPr>
        </p:nvGraphicFramePr>
        <p:xfrm>
          <a:off x="0" y="44624"/>
          <a:ext cx="9108504" cy="6768752"/>
        </p:xfrm>
        <a:graphic>
          <a:graphicData uri="http://schemas.openxmlformats.org/drawingml/2006/table">
            <a:tbl>
              <a:tblPr firstRow="1" bandRow="1">
                <a:tableStyleId>{5C22544A-7EE6-4342-B048-85BDC9FD1C3A}</a:tableStyleId>
              </a:tblPr>
              <a:tblGrid>
                <a:gridCol w="1691680">
                  <a:extLst>
                    <a:ext uri="{9D8B030D-6E8A-4147-A177-3AD203B41FA5}">
                      <a16:colId xmlns:a16="http://schemas.microsoft.com/office/drawing/2014/main" xmlns="" val="1123254846"/>
                    </a:ext>
                  </a:extLst>
                </a:gridCol>
                <a:gridCol w="1008112">
                  <a:extLst>
                    <a:ext uri="{9D8B030D-6E8A-4147-A177-3AD203B41FA5}">
                      <a16:colId xmlns:a16="http://schemas.microsoft.com/office/drawing/2014/main" xmlns="" val="3127581387"/>
                    </a:ext>
                  </a:extLst>
                </a:gridCol>
                <a:gridCol w="5077465">
                  <a:extLst>
                    <a:ext uri="{9D8B030D-6E8A-4147-A177-3AD203B41FA5}">
                      <a16:colId xmlns:a16="http://schemas.microsoft.com/office/drawing/2014/main" xmlns="" val="2011669041"/>
                    </a:ext>
                  </a:extLst>
                </a:gridCol>
                <a:gridCol w="1331247">
                  <a:extLst>
                    <a:ext uri="{9D8B030D-6E8A-4147-A177-3AD203B41FA5}">
                      <a16:colId xmlns:a16="http://schemas.microsoft.com/office/drawing/2014/main" xmlns="" val="781428959"/>
                    </a:ext>
                  </a:extLst>
                </a:gridCol>
              </a:tblGrid>
              <a:tr h="411190">
                <a:tc>
                  <a:txBody>
                    <a:bodyPr/>
                    <a:lstStyle/>
                    <a:p>
                      <a:pPr algn="ctr"/>
                      <a:r>
                        <a:rPr lang="fr-BE"/>
                        <a:t>Secteur</a:t>
                      </a:r>
                      <a:endParaRPr lang="fr-FR"/>
                    </a:p>
                  </a:txBody>
                  <a:tcPr/>
                </a:tc>
                <a:tc>
                  <a:txBody>
                    <a:bodyPr/>
                    <a:lstStyle/>
                    <a:p>
                      <a:pPr algn="ctr"/>
                      <a:r>
                        <a:rPr lang="fr-BE"/>
                        <a:t>Date</a:t>
                      </a:r>
                      <a:endParaRPr lang="fr-FR"/>
                    </a:p>
                  </a:txBody>
                  <a:tcPr/>
                </a:tc>
                <a:tc>
                  <a:txBody>
                    <a:bodyPr/>
                    <a:lstStyle/>
                    <a:p>
                      <a:pPr algn="ctr"/>
                      <a:r>
                        <a:rPr lang="fr-BE"/>
                        <a:t>Titre</a:t>
                      </a:r>
                      <a:endParaRPr lang="fr-FR"/>
                    </a:p>
                  </a:txBody>
                  <a:tcPr/>
                </a:tc>
                <a:tc>
                  <a:txBody>
                    <a:bodyPr/>
                    <a:lstStyle/>
                    <a:p>
                      <a:pPr algn="ctr"/>
                      <a:r>
                        <a:rPr lang="fr-BE"/>
                        <a:t>Thèmes</a:t>
                      </a:r>
                      <a:endParaRPr lang="fr-FR"/>
                    </a:p>
                  </a:txBody>
                  <a:tcPr/>
                </a:tc>
                <a:extLst>
                  <a:ext uri="{0D108BD9-81ED-4DB2-BD59-A6C34878D82A}">
                    <a16:rowId xmlns:a16="http://schemas.microsoft.com/office/drawing/2014/main" xmlns="" val="2794352597"/>
                  </a:ext>
                </a:extLst>
              </a:tr>
              <a:tr h="1047689">
                <a:tc>
                  <a:txBody>
                    <a:bodyPr/>
                    <a:lstStyle/>
                    <a:p>
                      <a:r>
                        <a:rPr lang="fr-BE" sz="1400" b="1"/>
                        <a:t>Transport</a:t>
                      </a:r>
                    </a:p>
                    <a:p>
                      <a:r>
                        <a:rPr lang="fr-BE" sz="1100"/>
                        <a:t>(ETF, IRU)</a:t>
                      </a:r>
                      <a:endParaRPr lang="fr-FR" sz="1100"/>
                    </a:p>
                  </a:txBody>
                  <a:tcPr/>
                </a:tc>
                <a:tc>
                  <a:txBody>
                    <a:bodyPr/>
                    <a:lstStyle/>
                    <a:p>
                      <a:r>
                        <a:rPr lang="fr-BE" sz="1200"/>
                        <a:t>19/11/2014</a:t>
                      </a:r>
                      <a:endParaRPr lang="fr-FR"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a:t>Les taxis - Pour une concurrence équitable qui soutienne l'innovation et garantisse la qualité du service au client, les bonnes conditions de travail et la compétitivité de la chaîne des transports publics partout, à toute heure</a:t>
                      </a:r>
                      <a:endParaRPr lang="fr-FR" sz="1400" i="1"/>
                    </a:p>
                  </a:txBody>
                  <a:tcPr/>
                </a:tc>
                <a:tc>
                  <a:txBody>
                    <a:bodyPr/>
                    <a:lstStyle/>
                    <a:p>
                      <a:r>
                        <a:rPr lang="fr-BE" sz="1200"/>
                        <a:t>Concurrence (Uber, etc.) </a:t>
                      </a:r>
                      <a:endParaRPr lang="fr-FR" sz="1200"/>
                    </a:p>
                  </a:txBody>
                  <a:tcPr/>
                </a:tc>
                <a:extLst>
                  <a:ext uri="{0D108BD9-81ED-4DB2-BD59-A6C34878D82A}">
                    <a16:rowId xmlns:a16="http://schemas.microsoft.com/office/drawing/2014/main" xmlns="" val="3157699582"/>
                  </a:ext>
                </a:extLst>
              </a:tr>
              <a:tr h="946300">
                <a:tc>
                  <a:txBody>
                    <a:bodyPr/>
                    <a:lstStyle/>
                    <a:p>
                      <a:r>
                        <a:rPr lang="fr-BE" sz="1400" b="1"/>
                        <a:t>HORECA</a:t>
                      </a:r>
                      <a:endParaRPr lang="fr-BE" sz="1400"/>
                    </a:p>
                    <a:p>
                      <a:r>
                        <a:rPr lang="fr-BE" sz="1100"/>
                        <a:t>(EFFAT, HOTREC) </a:t>
                      </a:r>
                      <a:endParaRPr lang="fr-FR" sz="1100"/>
                    </a:p>
                  </a:txBody>
                  <a:tcPr/>
                </a:tc>
                <a:tc>
                  <a:txBody>
                    <a:bodyPr/>
                    <a:lstStyle/>
                    <a:p>
                      <a:r>
                        <a:rPr lang="fr-BE" sz="1200"/>
                        <a:t>4/12/2015</a:t>
                      </a:r>
                      <a:endParaRPr lang="fr-FR"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a:t>Pour un </a:t>
                      </a:r>
                      <a:r>
                        <a:rPr lang="fr-BE" sz="1400" i="1" err="1"/>
                        <a:t>level</a:t>
                      </a:r>
                      <a:r>
                        <a:rPr lang="fr-BE" sz="1400" i="1"/>
                        <a:t> </a:t>
                      </a:r>
                      <a:r>
                        <a:rPr lang="fr-BE" sz="1400" i="1" err="1"/>
                        <a:t>playing</a:t>
                      </a:r>
                      <a:r>
                        <a:rPr lang="fr-BE" sz="1400" i="1"/>
                        <a:t> </a:t>
                      </a:r>
                      <a:r>
                        <a:rPr lang="fr-BE" sz="1400" i="1" err="1"/>
                        <a:t>field</a:t>
                      </a:r>
                      <a:r>
                        <a:rPr lang="fr-BE" sz="1400" i="1"/>
                        <a:t> et une concurrence loyale dans l’</a:t>
                      </a:r>
                      <a:r>
                        <a:rPr lang="fr-BE" sz="1400" i="1" err="1"/>
                        <a:t>hôtellerie-restauration</a:t>
                      </a:r>
                      <a:r>
                        <a:rPr lang="fr-BE" sz="1400" i="1"/>
                        <a:t> et le tourisme - </a:t>
                      </a:r>
                      <a:r>
                        <a:rPr lang="fr-BE" sz="1400" i="1" err="1"/>
                        <a:t>Déclaration</a:t>
                      </a:r>
                      <a:r>
                        <a:rPr lang="fr-BE" sz="1400" i="1"/>
                        <a:t> commune EFFAT-HOTREC sur l'</a:t>
                      </a:r>
                      <a:r>
                        <a:rPr lang="fr-BE" sz="1400" i="1" err="1"/>
                        <a:t>économie</a:t>
                      </a:r>
                      <a:r>
                        <a:rPr lang="fr-BE" sz="1400" i="1"/>
                        <a:t> de partage</a:t>
                      </a:r>
                    </a:p>
                  </a:txBody>
                  <a:tcPr/>
                </a:tc>
                <a:tc>
                  <a:txBody>
                    <a:bodyPr/>
                    <a:lstStyle/>
                    <a:p>
                      <a:r>
                        <a:rPr lang="fr-BE" sz="1200"/>
                        <a:t>Concurrence (</a:t>
                      </a:r>
                      <a:r>
                        <a:rPr lang="fr-BE" sz="1200" err="1"/>
                        <a:t>AirBNB</a:t>
                      </a:r>
                      <a:r>
                        <a:rPr lang="fr-BE" sz="1200"/>
                        <a:t>, etc.)</a:t>
                      </a:r>
                      <a:endParaRPr lang="fr-FR" sz="1200"/>
                    </a:p>
                  </a:txBody>
                  <a:tcPr/>
                </a:tc>
                <a:extLst>
                  <a:ext uri="{0D108BD9-81ED-4DB2-BD59-A6C34878D82A}">
                    <a16:rowId xmlns:a16="http://schemas.microsoft.com/office/drawing/2014/main" xmlns="" val="4031364158"/>
                  </a:ext>
                </a:extLst>
              </a:tr>
              <a:tr h="912504">
                <a:tc>
                  <a:txBody>
                    <a:bodyPr/>
                    <a:lstStyle/>
                    <a:p>
                      <a:r>
                        <a:rPr lang="fr-BE" sz="1400" b="1"/>
                        <a:t>Services publics </a:t>
                      </a:r>
                      <a:r>
                        <a:rPr lang="fr-BE" sz="1100"/>
                        <a:t>(EPSU, CEMR)</a:t>
                      </a:r>
                      <a:endParaRPr lang="fr-FR" sz="1400"/>
                    </a:p>
                  </a:txBody>
                  <a:tcPr/>
                </a:tc>
                <a:tc>
                  <a:txBody>
                    <a:bodyPr/>
                    <a:lstStyle/>
                    <a:p>
                      <a:r>
                        <a:rPr lang="en-US" sz="1200"/>
                        <a:t>11/12/2015</a:t>
                      </a:r>
                      <a:endParaRPr lang="fr-FR"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a:t>Déclaration conjointe du CCRE et de la FSESP sur les possibilités et les risques de la numérisation dans les administrations locales et régionales</a:t>
                      </a:r>
                      <a:endParaRPr lang="fr-FR" sz="1400"/>
                    </a:p>
                  </a:txBody>
                  <a:tcPr/>
                </a:tc>
                <a:tc>
                  <a:txBody>
                    <a:bodyPr/>
                    <a:lstStyle/>
                    <a:p>
                      <a:r>
                        <a:rPr lang="fr-BE" sz="1200"/>
                        <a:t>Info-</a:t>
                      </a:r>
                      <a:r>
                        <a:rPr lang="fr-BE" sz="1200" err="1"/>
                        <a:t>consult</a:t>
                      </a:r>
                      <a:r>
                        <a:rPr lang="fr-BE" sz="1200"/>
                        <a:t>., formation, qualité emplois, data protection</a:t>
                      </a:r>
                      <a:endParaRPr lang="fr-FR" sz="1200"/>
                    </a:p>
                  </a:txBody>
                  <a:tcPr/>
                </a:tc>
                <a:extLst>
                  <a:ext uri="{0D108BD9-81ED-4DB2-BD59-A6C34878D82A}">
                    <a16:rowId xmlns:a16="http://schemas.microsoft.com/office/drawing/2014/main" xmlns="" val="2382010264"/>
                  </a:ext>
                </a:extLst>
              </a:tr>
              <a:tr h="709725">
                <a:tc>
                  <a:txBody>
                    <a:bodyPr/>
                    <a:lstStyle/>
                    <a:p>
                      <a:r>
                        <a:rPr lang="fr-BE" sz="1400" b="1" dirty="0" err="1"/>
                        <a:t>Interpro</a:t>
                      </a:r>
                      <a:endParaRPr lang="fr-BE" sz="1400" b="1" dirty="0"/>
                    </a:p>
                    <a:p>
                      <a:r>
                        <a:rPr lang="fr-BE" sz="1100" b="0" dirty="0"/>
                        <a:t>(</a:t>
                      </a:r>
                      <a:r>
                        <a:rPr lang="en-US" sz="1100" b="0" dirty="0"/>
                        <a:t>CES, </a:t>
                      </a:r>
                      <a:r>
                        <a:rPr lang="en-US" sz="1100" b="0" dirty="0" err="1"/>
                        <a:t>BusinessEurope</a:t>
                      </a:r>
                      <a:r>
                        <a:rPr lang="en-US" sz="1100" b="0" dirty="0"/>
                        <a:t>, CEEP, UEAPME)</a:t>
                      </a:r>
                      <a:endParaRPr lang="fr-FR" sz="1400" b="0" dirty="0"/>
                    </a:p>
                  </a:txBody>
                  <a:tcPr/>
                </a:tc>
                <a:tc>
                  <a:txBody>
                    <a:bodyPr/>
                    <a:lstStyle/>
                    <a:p>
                      <a:r>
                        <a:rPr lang="en-US" sz="1200"/>
                        <a:t>16/3/2016</a:t>
                      </a:r>
                      <a:endParaRPr lang="fr-FR"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a:t>Statement of the European social partners on </a:t>
                      </a:r>
                      <a:r>
                        <a:rPr lang="en-US" sz="1400" i="1" err="1"/>
                        <a:t>Digitalisation</a:t>
                      </a:r>
                      <a:endParaRPr lang="en-US" sz="1400" b="1" i="1"/>
                    </a:p>
                  </a:txBody>
                  <a:tcPr/>
                </a:tc>
                <a:tc>
                  <a:txBody>
                    <a:bodyPr/>
                    <a:lstStyle/>
                    <a:p>
                      <a:r>
                        <a:rPr lang="fr-BE" sz="1200" err="1"/>
                        <a:t>Skills</a:t>
                      </a:r>
                      <a:endParaRPr lang="fr-FR" sz="1200"/>
                    </a:p>
                  </a:txBody>
                  <a:tcPr/>
                </a:tc>
                <a:extLst>
                  <a:ext uri="{0D108BD9-81ED-4DB2-BD59-A6C34878D82A}">
                    <a16:rowId xmlns:a16="http://schemas.microsoft.com/office/drawing/2014/main" xmlns="" val="1761593357"/>
                  </a:ext>
                </a:extLst>
              </a:tr>
              <a:tr h="895606">
                <a:tc>
                  <a:txBody>
                    <a:bodyPr/>
                    <a:lstStyle/>
                    <a:p>
                      <a:r>
                        <a:rPr lang="fr-BE" sz="1400" b="1"/>
                        <a:t>Assurances</a:t>
                      </a:r>
                    </a:p>
                    <a:p>
                      <a:r>
                        <a:rPr lang="en-US" sz="1100"/>
                        <a:t>(UNI-Europa, Insurance Europe, Amice, </a:t>
                      </a:r>
                      <a:r>
                        <a:rPr lang="en-US" sz="1100" err="1"/>
                        <a:t>Bipar</a:t>
                      </a:r>
                      <a:r>
                        <a:rPr lang="en-US" sz="1100"/>
                        <a:t>)</a:t>
                      </a:r>
                      <a:endParaRPr lang="fr-FR" sz="1100"/>
                    </a:p>
                  </a:txBody>
                  <a:tcPr/>
                </a:tc>
                <a:tc>
                  <a:txBody>
                    <a:bodyPr/>
                    <a:lstStyle/>
                    <a:p>
                      <a:r>
                        <a:rPr lang="en-US" sz="1200"/>
                        <a:t>12/10/2016</a:t>
                      </a:r>
                      <a:endParaRPr lang="fr-FR" sz="1200"/>
                    </a:p>
                  </a:txBody>
                  <a:tcPr/>
                </a:tc>
                <a:tc>
                  <a:txBody>
                    <a:bodyPr/>
                    <a:lstStyle/>
                    <a:p>
                      <a:r>
                        <a:rPr lang="en-US" sz="1400" i="1"/>
                        <a:t>Joint declaration on the social effects of </a:t>
                      </a:r>
                      <a:r>
                        <a:rPr lang="en-US" sz="1400" i="1" err="1"/>
                        <a:t>digitalisation</a:t>
                      </a:r>
                      <a:r>
                        <a:rPr lang="en-US" sz="1400" i="1"/>
                        <a:t> by the European social partners in the insurance sector</a:t>
                      </a:r>
                    </a:p>
                    <a:p>
                      <a:endParaRPr lang="fr-FR" sz="1400"/>
                    </a:p>
                  </a:txBody>
                  <a:tcPr/>
                </a:tc>
                <a:tc>
                  <a:txBody>
                    <a:bodyPr/>
                    <a:lstStyle/>
                    <a:p>
                      <a:r>
                        <a:rPr lang="fr-BE" sz="1200" err="1"/>
                        <a:t>Skills</a:t>
                      </a:r>
                      <a:r>
                        <a:rPr lang="fr-BE" sz="1200"/>
                        <a:t>, </a:t>
                      </a:r>
                      <a:r>
                        <a:rPr lang="fr-BE" sz="1200" err="1"/>
                        <a:t>organisa-tion</a:t>
                      </a:r>
                      <a:r>
                        <a:rPr lang="fr-BE" sz="1200"/>
                        <a:t> du travail, restructurations, management, </a:t>
                      </a:r>
                      <a:endParaRPr lang="fr-FR" sz="1200"/>
                    </a:p>
                  </a:txBody>
                  <a:tcPr/>
                </a:tc>
                <a:extLst>
                  <a:ext uri="{0D108BD9-81ED-4DB2-BD59-A6C34878D82A}">
                    <a16:rowId xmlns:a16="http://schemas.microsoft.com/office/drawing/2014/main" xmlns="" val="2844743670"/>
                  </a:ext>
                </a:extLst>
              </a:tr>
              <a:tr h="986515">
                <a:tc>
                  <a:txBody>
                    <a:bodyPr/>
                    <a:lstStyle/>
                    <a:p>
                      <a:r>
                        <a:rPr lang="en-US" sz="1400" b="1" err="1"/>
                        <a:t>Chimie</a:t>
                      </a:r>
                      <a:endParaRPr lang="en-US" sz="1400" b="1"/>
                    </a:p>
                    <a:p>
                      <a:r>
                        <a:rPr lang="en-US" sz="1100"/>
                        <a:t>(</a:t>
                      </a:r>
                      <a:r>
                        <a:rPr lang="en-US" sz="1100" err="1"/>
                        <a:t>IndustriAll</a:t>
                      </a:r>
                      <a:r>
                        <a:rPr lang="en-US" sz="1100"/>
                        <a:t>, ECEG)</a:t>
                      </a:r>
                      <a:endParaRPr lang="fr-FR" sz="1100"/>
                    </a:p>
                  </a:txBody>
                  <a:tcPr/>
                </a:tc>
                <a:tc>
                  <a:txBody>
                    <a:bodyPr/>
                    <a:lstStyle/>
                    <a:p>
                      <a:r>
                        <a:rPr lang="en-US" sz="1200"/>
                        <a:t>22/11/2016</a:t>
                      </a:r>
                      <a:endParaRPr lang="fr-FR" sz="1200"/>
                    </a:p>
                  </a:txBody>
                  <a:tcPr/>
                </a:tc>
                <a:tc>
                  <a:txBody>
                    <a:bodyPr/>
                    <a:lstStyle/>
                    <a:p>
                      <a:r>
                        <a:rPr lang="fr-BE" sz="1400" i="1"/>
                        <a:t>Position conjointe des partenaires sociaux sectoriels européens des industries chimique, pharmaceutique, du caoutchouc et des matières plastiques sur les aspects sociaux de la numérisation et les aspects liés à l’emploi</a:t>
                      </a:r>
                      <a:endParaRPr lang="en-US" sz="1400" i="1"/>
                    </a:p>
                  </a:txBody>
                  <a:tcPr/>
                </a:tc>
                <a:tc>
                  <a:txBody>
                    <a:bodyPr/>
                    <a:lstStyle/>
                    <a:p>
                      <a:r>
                        <a:rPr lang="fr-BE" sz="1200" err="1"/>
                        <a:t>Skills</a:t>
                      </a:r>
                      <a:r>
                        <a:rPr lang="fr-BE" sz="1200"/>
                        <a:t> </a:t>
                      </a:r>
                      <a:endParaRPr lang="fr-FR" sz="1200"/>
                    </a:p>
                  </a:txBody>
                  <a:tcPr/>
                </a:tc>
                <a:extLst>
                  <a:ext uri="{0D108BD9-81ED-4DB2-BD59-A6C34878D82A}">
                    <a16:rowId xmlns:a16="http://schemas.microsoft.com/office/drawing/2014/main" xmlns="" val="2634227429"/>
                  </a:ext>
                </a:extLst>
              </a:tr>
              <a:tr h="859223">
                <a:tc>
                  <a:txBody>
                    <a:bodyPr/>
                    <a:lstStyle/>
                    <a:p>
                      <a:r>
                        <a:rPr lang="fr-BE" sz="1400" b="1"/>
                        <a:t>Métal</a:t>
                      </a:r>
                    </a:p>
                    <a:p>
                      <a:r>
                        <a:rPr lang="fr-FR" sz="1100"/>
                        <a:t>(CEEMET-</a:t>
                      </a:r>
                      <a:r>
                        <a:rPr lang="fr-FR" sz="1100" err="1"/>
                        <a:t>IndustriAll</a:t>
                      </a:r>
                      <a:r>
                        <a:rPr lang="fr-FR" sz="1100"/>
                        <a:t>)</a:t>
                      </a:r>
                      <a:endParaRPr lang="fr-FR" sz="1400"/>
                    </a:p>
                  </a:txBody>
                  <a:tcPr/>
                </a:tc>
                <a:tc>
                  <a:txBody>
                    <a:bodyPr/>
                    <a:lstStyle/>
                    <a:p>
                      <a:r>
                        <a:rPr lang="fr-BE" sz="1200"/>
                        <a:t>8/12/2016</a:t>
                      </a:r>
                      <a:endParaRPr lang="fr-FR"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a:t>Joint position on The impact of digitalization on the world of work in the metal, engineering and technology based industries</a:t>
                      </a:r>
                    </a:p>
                  </a:txBody>
                  <a:tcPr/>
                </a:tc>
                <a:tc>
                  <a:txBody>
                    <a:bodyPr/>
                    <a:lstStyle/>
                    <a:p>
                      <a:r>
                        <a:rPr lang="fr-BE" sz="1200" dirty="0" err="1"/>
                        <a:t>Skills</a:t>
                      </a:r>
                      <a:r>
                        <a:rPr lang="fr-BE" sz="1200" dirty="0"/>
                        <a:t>, conditions d’emploi et de travail, Santé-sécurité</a:t>
                      </a:r>
                      <a:endParaRPr lang="fr-FR" sz="1200" dirty="0"/>
                    </a:p>
                  </a:txBody>
                  <a:tcPr/>
                </a:tc>
                <a:extLst>
                  <a:ext uri="{0D108BD9-81ED-4DB2-BD59-A6C34878D82A}">
                    <a16:rowId xmlns:a16="http://schemas.microsoft.com/office/drawing/2014/main" xmlns="" val="1908446645"/>
                  </a:ext>
                </a:extLst>
              </a:tr>
            </a:tbl>
          </a:graphicData>
        </a:graphic>
      </p:graphicFrame>
    </p:spTree>
    <p:extLst>
      <p:ext uri="{BB962C8B-B14F-4D97-AF65-F5344CB8AC3E}">
        <p14:creationId xmlns:p14="http://schemas.microsoft.com/office/powerpoint/2010/main" val="4207902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4. Quelles réponses syndicales ? </a:t>
            </a:r>
            <a:endParaRPr lang="en-US" dirty="0"/>
          </a:p>
        </p:txBody>
      </p:sp>
      <p:sp>
        <p:nvSpPr>
          <p:cNvPr id="3" name="Content Placeholder 2"/>
          <p:cNvSpPr>
            <a:spLocks noGrp="1"/>
          </p:cNvSpPr>
          <p:nvPr>
            <p:ph idx="1"/>
            <p:custDataLst>
              <p:tags r:id="rId2"/>
            </p:custDataLst>
          </p:nvPr>
        </p:nvSpPr>
        <p:spPr>
          <a:xfrm>
            <a:off x="323850" y="908720"/>
            <a:ext cx="8568630" cy="4982989"/>
          </a:xfrm>
        </p:spPr>
        <p:txBody>
          <a:bodyPr/>
          <a:lstStyle/>
          <a:p>
            <a:pPr marL="0" indent="0">
              <a:spcAft>
                <a:spcPts val="1200"/>
              </a:spcAft>
              <a:buNone/>
            </a:pPr>
            <a:endParaRPr lang="fr-BE" sz="1800" b="1" dirty="0"/>
          </a:p>
          <a:p>
            <a:pPr marL="0" indent="0">
              <a:spcAft>
                <a:spcPts val="1200"/>
              </a:spcAft>
              <a:buNone/>
            </a:pPr>
            <a:r>
              <a:rPr lang="fr-BE" sz="2000" b="1" dirty="0"/>
              <a:t>Organiser les travailleurs de l’économie de plateformes : </a:t>
            </a:r>
          </a:p>
        </p:txBody>
      </p:sp>
      <p:sp>
        <p:nvSpPr>
          <p:cNvPr id="4" name="Date Placeholder 3"/>
          <p:cNvSpPr>
            <a:spLocks noGrp="1"/>
          </p:cNvSpPr>
          <p:nvPr>
            <p:ph type="dt" sz="half" idx="10"/>
            <p:custDataLst>
              <p:tags r:id="rId3"/>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4"/>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5"/>
            </p:custDataLst>
          </p:nvPr>
        </p:nvSpPr>
        <p:spPr/>
        <p:txBody>
          <a:bodyPr/>
          <a:lstStyle/>
          <a:p>
            <a:fld id="{CD139171-D9B6-47BF-8029-7DF36747D52F}" type="slidenum">
              <a:rPr lang="en-US" altLang="en-US" smtClean="0"/>
              <a:pPr/>
              <a:t>18</a:t>
            </a:fld>
            <a:endParaRPr lang="en-US" altLang="en-US"/>
          </a:p>
        </p:txBody>
      </p:sp>
      <p:sp>
        <p:nvSpPr>
          <p:cNvPr id="8" name="Arrow: Right 7">
            <a:extLst>
              <a:ext uri="{FF2B5EF4-FFF2-40B4-BE49-F238E27FC236}">
                <a16:creationId xmlns:a16="http://schemas.microsoft.com/office/drawing/2014/main" xmlns="" id="{2DA69E84-8250-4359-903B-9E9529A20FF8}"/>
              </a:ext>
            </a:extLst>
          </p:cNvPr>
          <p:cNvSpPr/>
          <p:nvPr/>
        </p:nvSpPr>
        <p:spPr bwMode="auto">
          <a:xfrm>
            <a:off x="4644008" y="3212976"/>
            <a:ext cx="3024336" cy="748866"/>
          </a:xfrm>
          <a:prstGeom prst="rightArrow">
            <a:avLst/>
          </a:prstGeom>
          <a:solidFill>
            <a:schemeClr val="tx1">
              <a:alpha val="25000"/>
            </a:schemeClr>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anose="020B0604020202020204" pitchFamily="34" charset="0"/>
            </a:endParaRPr>
          </a:p>
        </p:txBody>
      </p:sp>
      <p:pic>
        <p:nvPicPr>
          <p:cNvPr id="9" name="Image 8" descr="Capture d’écran 2016-11-10 à 15.25.36.png">
            <a:extLst>
              <a:ext uri="{FF2B5EF4-FFF2-40B4-BE49-F238E27FC236}">
                <a16:creationId xmlns:a16="http://schemas.microsoft.com/office/drawing/2014/main" xmlns="" id="{BE06709B-2D94-4FA2-A6C7-3835672C2FF2}"/>
              </a:ext>
            </a:extLst>
          </p:cNvPr>
          <p:cNvPicPr>
            <a:picLocks noChangeAspect="1"/>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a:off x="323850" y="2348880"/>
            <a:ext cx="3707903" cy="2684164"/>
          </a:xfrm>
          <a:prstGeom prst="rect">
            <a:avLst/>
          </a:prstGeom>
        </p:spPr>
      </p:pic>
    </p:spTree>
    <p:extLst>
      <p:ext uri="{BB962C8B-B14F-4D97-AF65-F5344CB8AC3E}">
        <p14:creationId xmlns:p14="http://schemas.microsoft.com/office/powerpoint/2010/main" val="1521208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4. Quelles réponses syndicales ? </a:t>
            </a:r>
            <a:endParaRPr lang="en-US" dirty="0"/>
          </a:p>
        </p:txBody>
      </p:sp>
      <p:sp>
        <p:nvSpPr>
          <p:cNvPr id="4" name="Date Placeholder 3"/>
          <p:cNvSpPr>
            <a:spLocks noGrp="1"/>
          </p:cNvSpPr>
          <p:nvPr>
            <p:ph type="dt" sz="half" idx="10"/>
            <p:custDataLst>
              <p:tags r:id="rId2"/>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3"/>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4"/>
            </p:custDataLst>
          </p:nvPr>
        </p:nvSpPr>
        <p:spPr/>
        <p:txBody>
          <a:bodyPr/>
          <a:lstStyle/>
          <a:p>
            <a:fld id="{CD139171-D9B6-47BF-8029-7DF36747D52F}" type="slidenum">
              <a:rPr lang="en-US" altLang="en-US" smtClean="0"/>
              <a:pPr/>
              <a:t>19</a:t>
            </a:fld>
            <a:endParaRPr lang="en-US" altLang="en-US"/>
          </a:p>
        </p:txBody>
      </p:sp>
      <p:sp>
        <p:nvSpPr>
          <p:cNvPr id="7" name="Content Placeholder 6">
            <a:extLst>
              <a:ext uri="{FF2B5EF4-FFF2-40B4-BE49-F238E27FC236}">
                <a16:creationId xmlns:a16="http://schemas.microsoft.com/office/drawing/2014/main" xmlns="" id="{ED3F13B7-2907-4BB4-A9C7-F60636F774C5}"/>
              </a:ext>
            </a:extLst>
          </p:cNvPr>
          <p:cNvSpPr>
            <a:spLocks noGrp="1"/>
          </p:cNvSpPr>
          <p:nvPr>
            <p:ph idx="1"/>
          </p:nvPr>
        </p:nvSpPr>
        <p:spPr>
          <a:xfrm>
            <a:off x="323850" y="908720"/>
            <a:ext cx="8348663" cy="4896544"/>
          </a:xfrm>
        </p:spPr>
        <p:txBody>
          <a:bodyPr/>
          <a:lstStyle/>
          <a:p>
            <a:pPr>
              <a:spcAft>
                <a:spcPts val="1200"/>
              </a:spcAft>
              <a:buFont typeface="Wingdings" panose="05000000000000000000" pitchFamily="2" charset="2"/>
              <a:buChar char="è"/>
            </a:pPr>
            <a:r>
              <a:rPr lang="en-US" dirty="0">
                <a:sym typeface="Wingdings" panose="05000000000000000000" pitchFamily="2" charset="2"/>
              </a:rPr>
              <a:t>Initiatives de </a:t>
            </a:r>
            <a:r>
              <a:rPr lang="en-US" b="1" i="1" dirty="0">
                <a:sym typeface="Wingdings" panose="05000000000000000000" pitchFamily="2" charset="2"/>
              </a:rPr>
              <a:t>ranking </a:t>
            </a:r>
            <a:r>
              <a:rPr lang="en-US" dirty="0">
                <a:sym typeface="Wingdings" panose="05000000000000000000" pitchFamily="2" charset="2"/>
              </a:rPr>
              <a:t>: </a:t>
            </a:r>
          </a:p>
          <a:p>
            <a:pPr lvl="1">
              <a:spcAft>
                <a:spcPts val="1200"/>
              </a:spcAft>
              <a:buFont typeface="Wingdings" panose="05000000000000000000" pitchFamily="2" charset="2"/>
              <a:buChar char="è"/>
            </a:pPr>
            <a:r>
              <a:rPr lang="en-US" sz="2000" dirty="0" err="1">
                <a:sym typeface="Wingdings" panose="05000000000000000000" pitchFamily="2" charset="2"/>
              </a:rPr>
              <a:t>Turkopticon</a:t>
            </a:r>
            <a:r>
              <a:rPr lang="en-US" sz="2000" dirty="0">
                <a:sym typeface="Wingdings" panose="05000000000000000000" pitchFamily="2" charset="2"/>
              </a:rPr>
              <a:t> (USA), </a:t>
            </a:r>
            <a:r>
              <a:rPr lang="en-US" sz="2000" dirty="0" err="1">
                <a:sym typeface="Wingdings" panose="05000000000000000000" pitchFamily="2" charset="2"/>
              </a:rPr>
              <a:t>FairCrowdworkWatch</a:t>
            </a:r>
            <a:r>
              <a:rPr lang="en-US" sz="2000" dirty="0">
                <a:sym typeface="Wingdings" panose="05000000000000000000" pitchFamily="2" charset="2"/>
              </a:rPr>
              <a:t> (</a:t>
            </a:r>
            <a:r>
              <a:rPr lang="en-US" sz="2000" dirty="0" err="1">
                <a:sym typeface="Wingdings" panose="05000000000000000000" pitchFamily="2" charset="2"/>
              </a:rPr>
              <a:t>Allemagne</a:t>
            </a:r>
            <a:r>
              <a:rPr lang="en-US" sz="2000" dirty="0">
                <a:sym typeface="Wingdings" panose="05000000000000000000" pitchFamily="2" charset="2"/>
              </a:rPr>
              <a:t>)</a:t>
            </a:r>
          </a:p>
          <a:p>
            <a:pPr>
              <a:spcAft>
                <a:spcPts val="1200"/>
              </a:spcAft>
              <a:buFont typeface="Wingdings" panose="05000000000000000000" pitchFamily="2" charset="2"/>
              <a:buChar char="è"/>
            </a:pPr>
            <a:r>
              <a:rPr lang="en-US" dirty="0">
                <a:sym typeface="Wingdings" panose="05000000000000000000" pitchFamily="2" charset="2"/>
              </a:rPr>
              <a:t>Initiatives </a:t>
            </a:r>
            <a:r>
              <a:rPr lang="en-US" dirty="0" err="1">
                <a:sym typeface="Wingdings" panose="05000000000000000000" pitchFamily="2" charset="2"/>
              </a:rPr>
              <a:t>d’</a:t>
            </a:r>
            <a:r>
              <a:rPr lang="en-US" b="1" dirty="0" err="1">
                <a:sym typeface="Wingdings" panose="05000000000000000000" pitchFamily="2" charset="2"/>
              </a:rPr>
              <a:t>auto-organisation</a:t>
            </a:r>
            <a:r>
              <a:rPr lang="en-US" b="1" dirty="0">
                <a:sym typeface="Wingdings" panose="05000000000000000000" pitchFamily="2" charset="2"/>
              </a:rPr>
              <a:t> </a:t>
            </a:r>
            <a:r>
              <a:rPr lang="en-US" dirty="0">
                <a:sym typeface="Wingdings" panose="05000000000000000000" pitchFamily="2" charset="2"/>
              </a:rPr>
              <a:t>: </a:t>
            </a:r>
          </a:p>
          <a:p>
            <a:pPr lvl="1">
              <a:spcAft>
                <a:spcPts val="1200"/>
              </a:spcAft>
              <a:buFont typeface="Wingdings" panose="05000000000000000000" pitchFamily="2" charset="2"/>
              <a:buChar char="è"/>
            </a:pPr>
            <a:r>
              <a:rPr lang="en-US" sz="2000" dirty="0" err="1">
                <a:sym typeface="Wingdings" panose="05000000000000000000" pitchFamily="2" charset="2"/>
              </a:rPr>
              <a:t>Turknation</a:t>
            </a:r>
            <a:r>
              <a:rPr lang="en-US" sz="2000" dirty="0">
                <a:sym typeface="Wingdings" panose="05000000000000000000" pitchFamily="2" charset="2"/>
              </a:rPr>
              <a:t>, </a:t>
            </a:r>
            <a:r>
              <a:rPr lang="fr-FR" sz="2000" dirty="0"/>
              <a:t>Online Filipino </a:t>
            </a:r>
            <a:r>
              <a:rPr lang="fr-FR" sz="2000" dirty="0" err="1"/>
              <a:t>freelancers</a:t>
            </a:r>
            <a:r>
              <a:rPr lang="fr-FR" sz="2000" dirty="0"/>
              <a:t>, etc.</a:t>
            </a:r>
          </a:p>
          <a:p>
            <a:pPr>
              <a:spcAft>
                <a:spcPts val="1200"/>
              </a:spcAft>
              <a:buFont typeface="Wingdings" panose="05000000000000000000" pitchFamily="2" charset="2"/>
              <a:buChar char="è"/>
            </a:pPr>
            <a:r>
              <a:rPr lang="fr-BE" dirty="0"/>
              <a:t>I</a:t>
            </a:r>
            <a:r>
              <a:rPr lang="fr-FR" dirty="0" err="1"/>
              <a:t>nitiatives</a:t>
            </a:r>
            <a:r>
              <a:rPr lang="fr-FR" dirty="0"/>
              <a:t> de </a:t>
            </a:r>
            <a:r>
              <a:rPr lang="fr-FR" b="1" dirty="0"/>
              <a:t>négociations collectives </a:t>
            </a:r>
            <a:r>
              <a:rPr lang="fr-FR" dirty="0"/>
              <a:t>: </a:t>
            </a:r>
          </a:p>
          <a:p>
            <a:pPr lvl="1">
              <a:spcAft>
                <a:spcPts val="1200"/>
              </a:spcAft>
              <a:buFont typeface="Wingdings" panose="05000000000000000000" pitchFamily="2" charset="2"/>
              <a:buChar char="è"/>
            </a:pPr>
            <a:r>
              <a:rPr lang="fr-FR" sz="2000" dirty="0"/>
              <a:t>conseil d’entreprise chez </a:t>
            </a:r>
            <a:r>
              <a:rPr lang="fr-FR" sz="2000" dirty="0" err="1"/>
              <a:t>Foodora</a:t>
            </a:r>
            <a:r>
              <a:rPr lang="fr-FR" sz="2000" dirty="0"/>
              <a:t>, </a:t>
            </a:r>
          </a:p>
          <a:p>
            <a:pPr>
              <a:spcAft>
                <a:spcPts val="1200"/>
              </a:spcAft>
              <a:buFont typeface="Wingdings" panose="05000000000000000000" pitchFamily="2" charset="2"/>
              <a:buChar char="è"/>
            </a:pPr>
            <a:r>
              <a:rPr lang="fr-BE" dirty="0"/>
              <a:t>I</a:t>
            </a:r>
            <a:r>
              <a:rPr lang="fr-FR" dirty="0" err="1"/>
              <a:t>nitiatives</a:t>
            </a:r>
            <a:r>
              <a:rPr lang="fr-FR" dirty="0"/>
              <a:t> </a:t>
            </a:r>
            <a:r>
              <a:rPr lang="fr-FR" b="1" dirty="0"/>
              <a:t>judiciaires </a:t>
            </a:r>
            <a:r>
              <a:rPr lang="fr-FR" dirty="0"/>
              <a:t>: </a:t>
            </a:r>
          </a:p>
          <a:p>
            <a:pPr lvl="1">
              <a:spcAft>
                <a:spcPts val="1200"/>
              </a:spcAft>
              <a:buFont typeface="Wingdings" panose="05000000000000000000" pitchFamily="2" charset="2"/>
              <a:buChar char="è"/>
            </a:pPr>
            <a:r>
              <a:rPr lang="fr-FR" sz="2000" dirty="0"/>
              <a:t>Uber à Londres</a:t>
            </a:r>
          </a:p>
          <a:p>
            <a:pPr>
              <a:spcAft>
                <a:spcPts val="1200"/>
              </a:spcAft>
              <a:buFont typeface="Wingdings" panose="05000000000000000000" pitchFamily="2" charset="2"/>
              <a:buChar char="è"/>
            </a:pPr>
            <a:r>
              <a:rPr lang="fr-BE" dirty="0"/>
              <a:t>A</a:t>
            </a:r>
            <a:r>
              <a:rPr lang="fr-FR" dirty="0" err="1"/>
              <a:t>utres</a:t>
            </a:r>
            <a:r>
              <a:rPr lang="fr-FR" dirty="0"/>
              <a:t> : </a:t>
            </a:r>
          </a:p>
          <a:p>
            <a:pPr lvl="1">
              <a:spcAft>
                <a:spcPts val="1200"/>
              </a:spcAft>
              <a:buFont typeface="Wingdings" panose="05000000000000000000" pitchFamily="2" charset="2"/>
              <a:buChar char="è"/>
            </a:pPr>
            <a:r>
              <a:rPr lang="fr-FR" sz="2000" dirty="0"/>
              <a:t>soutien aux coopératives locales, secrétariat social (</a:t>
            </a:r>
            <a:r>
              <a:rPr lang="fr-FR" sz="2000" dirty="0" err="1"/>
              <a:t>SMart</a:t>
            </a:r>
            <a:r>
              <a:rPr lang="fr-FR" sz="2000" dirty="0"/>
              <a:t>), </a:t>
            </a:r>
            <a:endParaRPr lang="en-US" sz="2000" dirty="0"/>
          </a:p>
          <a:p>
            <a:endParaRPr lang="fr-FR" dirty="0"/>
          </a:p>
        </p:txBody>
      </p:sp>
    </p:spTree>
    <p:extLst>
      <p:ext uri="{BB962C8B-B14F-4D97-AF65-F5344CB8AC3E}">
        <p14:creationId xmlns:p14="http://schemas.microsoft.com/office/powerpoint/2010/main" val="4252567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3850" y="260648"/>
            <a:ext cx="8348663" cy="381000"/>
          </a:xfrm>
        </p:spPr>
        <p:txBody>
          <a:bodyPr/>
          <a:lstStyle/>
          <a:p>
            <a:r>
              <a:rPr lang="fr-BE" dirty="0"/>
              <a:t>Plan</a:t>
            </a:r>
            <a:endParaRPr lang="en-US" dirty="0"/>
          </a:p>
        </p:txBody>
      </p:sp>
      <p:sp>
        <p:nvSpPr>
          <p:cNvPr id="4" name="Date Placeholder 3"/>
          <p:cNvSpPr>
            <a:spLocks noGrp="1"/>
          </p:cNvSpPr>
          <p:nvPr>
            <p:ph type="dt" sz="half" idx="10"/>
            <p:custDataLst>
              <p:tags r:id="rId2"/>
            </p:custDataLst>
          </p:nvPr>
        </p:nvSpPr>
        <p:spPr/>
        <p:txBody>
          <a:bodyPr/>
          <a:lstStyle/>
          <a:p>
            <a:r>
              <a:rPr lang="fr-FR" altLang="en-US" dirty="0"/>
              <a:t>Christophe Degryse © </a:t>
            </a:r>
            <a:r>
              <a:rPr lang="fr-FR" altLang="en-US" dirty="0" err="1"/>
              <a:t>etui</a:t>
            </a:r>
            <a:r>
              <a:rPr lang="fr-FR" altLang="en-US" dirty="0"/>
              <a:t> (2017)</a:t>
            </a:r>
            <a:endParaRPr lang="en-US" altLang="en-US" dirty="0"/>
          </a:p>
        </p:txBody>
      </p:sp>
      <p:sp>
        <p:nvSpPr>
          <p:cNvPr id="5" name="Footer Placeholder 4"/>
          <p:cNvSpPr>
            <a:spLocks noGrp="1"/>
          </p:cNvSpPr>
          <p:nvPr>
            <p:ph type="ftr" sz="quarter" idx="11"/>
            <p:custDataLst>
              <p:tags r:id="rId3"/>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4"/>
            </p:custDataLst>
          </p:nvPr>
        </p:nvSpPr>
        <p:spPr/>
        <p:txBody>
          <a:bodyPr/>
          <a:lstStyle/>
          <a:p>
            <a:fld id="{CD139171-D9B6-47BF-8029-7DF36747D52F}" type="slidenum">
              <a:rPr lang="en-US" altLang="en-US" smtClean="0"/>
              <a:pPr/>
              <a:t>2</a:t>
            </a:fld>
            <a:endParaRPr lang="en-US" altLang="en-US"/>
          </a:p>
        </p:txBody>
      </p:sp>
      <p:sp>
        <p:nvSpPr>
          <p:cNvPr id="13" name="Rectangle 12"/>
          <p:cNvSpPr/>
          <p:nvPr>
            <p:custDataLst>
              <p:tags r:id="rId5"/>
            </p:custDataLst>
          </p:nvPr>
        </p:nvSpPr>
        <p:spPr>
          <a:xfrm>
            <a:off x="323527" y="836712"/>
            <a:ext cx="8280921" cy="5878532"/>
          </a:xfrm>
          <a:prstGeom prst="rect">
            <a:avLst/>
          </a:prstGeom>
        </p:spPr>
        <p:txBody>
          <a:bodyPr wrap="square">
            <a:spAutoFit/>
          </a:bodyPr>
          <a:lstStyle/>
          <a:p>
            <a:pPr marL="0" indent="0" algn="l">
              <a:buNone/>
            </a:pPr>
            <a:endParaRPr lang="fr-BE" sz="2000" dirty="0"/>
          </a:p>
          <a:p>
            <a:pPr marL="457200" indent="-457200" algn="l">
              <a:buFont typeface="+mj-lt"/>
              <a:buAutoNum type="arabicPeriod"/>
            </a:pPr>
            <a:r>
              <a:rPr lang="fr-BE" sz="2400" b="1" dirty="0"/>
              <a:t>Révolution numérique</a:t>
            </a:r>
            <a:r>
              <a:rPr lang="fr-BE" sz="2400" dirty="0"/>
              <a:t> </a:t>
            </a:r>
            <a:r>
              <a:rPr lang="fr-BE" sz="2000" dirty="0"/>
              <a:t/>
            </a:r>
            <a:br>
              <a:rPr lang="fr-BE" sz="2000" dirty="0"/>
            </a:br>
            <a:r>
              <a:rPr lang="fr-BE" sz="2000" dirty="0"/>
              <a:t>De quoi parle-t-on ?</a:t>
            </a:r>
          </a:p>
          <a:p>
            <a:pPr marL="457200" indent="-457200" algn="l">
              <a:buFont typeface="+mj-lt"/>
              <a:buAutoNum type="arabicPeriod"/>
            </a:pPr>
            <a:endParaRPr lang="fr-BE" sz="2000" dirty="0"/>
          </a:p>
          <a:p>
            <a:pPr marL="457200" indent="-457200" algn="l">
              <a:buFont typeface="+mj-lt"/>
              <a:buAutoNum type="arabicPeriod"/>
            </a:pPr>
            <a:endParaRPr lang="fr-BE" sz="2000" dirty="0"/>
          </a:p>
          <a:p>
            <a:pPr marL="457200" indent="-457200" algn="l">
              <a:buFont typeface="+mj-lt"/>
              <a:buAutoNum type="arabicPeriod"/>
            </a:pPr>
            <a:r>
              <a:rPr lang="fr-BE" sz="2400" b="1" i="1" dirty="0"/>
              <a:t>Les « robots » et la « foule »</a:t>
            </a:r>
            <a:r>
              <a:rPr lang="fr-BE" sz="2400" dirty="0"/>
              <a:t> </a:t>
            </a:r>
            <a:r>
              <a:rPr lang="fr-BE" sz="2000" dirty="0"/>
              <a:t/>
            </a:r>
            <a:br>
              <a:rPr lang="fr-BE" sz="2000" dirty="0"/>
            </a:br>
            <a:r>
              <a:rPr lang="fr-BE" sz="2000" dirty="0"/>
              <a:t>Proposition de cadre d’analyse des impacts de la digitalisation de l’économie sur les marchés du travail</a:t>
            </a:r>
          </a:p>
          <a:p>
            <a:pPr marL="457200" indent="-457200" algn="l">
              <a:buFont typeface="+mj-lt"/>
              <a:buAutoNum type="arabicPeriod"/>
            </a:pPr>
            <a:endParaRPr lang="fr-BE" sz="2000" dirty="0"/>
          </a:p>
          <a:p>
            <a:pPr marL="457200" indent="-457200" algn="l">
              <a:buFont typeface="+mj-lt"/>
              <a:buAutoNum type="arabicPeriod"/>
            </a:pPr>
            <a:endParaRPr lang="fr-BE" sz="2000" dirty="0"/>
          </a:p>
          <a:p>
            <a:pPr marL="457200" indent="-457200" algn="l">
              <a:buFont typeface="+mj-lt"/>
              <a:buAutoNum type="arabicPeriod"/>
            </a:pPr>
            <a:r>
              <a:rPr lang="fr-BE" sz="2400" b="1" dirty="0"/>
              <a:t>Un avenir sans emploi</a:t>
            </a:r>
            <a:r>
              <a:rPr lang="fr-BE" sz="2000" dirty="0"/>
              <a:t/>
            </a:r>
            <a:br>
              <a:rPr lang="fr-BE" sz="2000" dirty="0"/>
            </a:br>
            <a:r>
              <a:rPr lang="fr-BE" sz="2000" dirty="0"/>
              <a:t>Et un travail sans avenir ?</a:t>
            </a:r>
          </a:p>
          <a:p>
            <a:pPr marL="457200" indent="-457200" algn="l">
              <a:buFont typeface="+mj-lt"/>
              <a:buAutoNum type="arabicPeriod"/>
            </a:pPr>
            <a:endParaRPr lang="fr-BE" sz="2000" dirty="0"/>
          </a:p>
          <a:p>
            <a:pPr marL="457200" indent="-457200" algn="l">
              <a:buFont typeface="+mj-lt"/>
              <a:buAutoNum type="arabicPeriod"/>
            </a:pPr>
            <a:endParaRPr lang="fr-BE" sz="2000" dirty="0"/>
          </a:p>
          <a:p>
            <a:pPr marL="457200" indent="-457200" algn="l">
              <a:buFont typeface="+mj-lt"/>
              <a:buAutoNum type="arabicPeriod"/>
            </a:pPr>
            <a:r>
              <a:rPr lang="fr-BE" sz="2000" b="1" dirty="0"/>
              <a:t> </a:t>
            </a:r>
            <a:r>
              <a:rPr lang="fr-BE" sz="2400" b="1" dirty="0"/>
              <a:t>Quelles réponses syndicales ? </a:t>
            </a:r>
          </a:p>
          <a:p>
            <a:pPr marL="342900" indent="-342900" algn="l">
              <a:buFontTx/>
              <a:buChar char="-"/>
            </a:pPr>
            <a:endParaRPr lang="fr-BE" sz="2000" dirty="0"/>
          </a:p>
          <a:p>
            <a:pPr marL="342900" indent="-342900" algn="l">
              <a:buFontTx/>
              <a:buChar char="-"/>
            </a:pPr>
            <a:endParaRPr lang="fr-BE" sz="2000" dirty="0"/>
          </a:p>
          <a:p>
            <a:pPr algn="l"/>
            <a:endParaRPr lang="fr-BE" sz="2000" dirty="0"/>
          </a:p>
        </p:txBody>
      </p:sp>
    </p:spTree>
    <p:extLst>
      <p:ext uri="{BB962C8B-B14F-4D97-AF65-F5344CB8AC3E}">
        <p14:creationId xmlns:p14="http://schemas.microsoft.com/office/powerpoint/2010/main" val="265159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4. Quelles réponses syndicales ? </a:t>
            </a:r>
            <a:endParaRPr lang="en-US" dirty="0"/>
          </a:p>
        </p:txBody>
      </p:sp>
      <p:sp>
        <p:nvSpPr>
          <p:cNvPr id="4" name="Date Placeholder 3"/>
          <p:cNvSpPr>
            <a:spLocks noGrp="1"/>
          </p:cNvSpPr>
          <p:nvPr>
            <p:ph type="dt" sz="half" idx="10"/>
            <p:custDataLst>
              <p:tags r:id="rId2"/>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3"/>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4"/>
            </p:custDataLst>
          </p:nvPr>
        </p:nvSpPr>
        <p:spPr/>
        <p:txBody>
          <a:bodyPr/>
          <a:lstStyle/>
          <a:p>
            <a:fld id="{CD139171-D9B6-47BF-8029-7DF36747D52F}" type="slidenum">
              <a:rPr lang="en-US" altLang="en-US" smtClean="0"/>
              <a:pPr/>
              <a:t>20</a:t>
            </a:fld>
            <a:endParaRPr lang="en-US" altLang="en-US"/>
          </a:p>
        </p:txBody>
      </p:sp>
      <p:sp>
        <p:nvSpPr>
          <p:cNvPr id="7" name="Content Placeholder 6">
            <a:extLst>
              <a:ext uri="{FF2B5EF4-FFF2-40B4-BE49-F238E27FC236}">
                <a16:creationId xmlns:a16="http://schemas.microsoft.com/office/drawing/2014/main" xmlns="" id="{ED3F13B7-2907-4BB4-A9C7-F60636F774C5}"/>
              </a:ext>
            </a:extLst>
          </p:cNvPr>
          <p:cNvSpPr>
            <a:spLocks noGrp="1"/>
          </p:cNvSpPr>
          <p:nvPr>
            <p:ph idx="1"/>
          </p:nvPr>
        </p:nvSpPr>
        <p:spPr>
          <a:xfrm>
            <a:off x="251520" y="980728"/>
            <a:ext cx="8640638" cy="5082381"/>
          </a:xfrm>
        </p:spPr>
        <p:txBody>
          <a:bodyPr/>
          <a:lstStyle/>
          <a:p>
            <a:pPr marL="0" indent="0">
              <a:buNone/>
            </a:pPr>
            <a:r>
              <a:rPr lang="fr-BE" sz="2000" dirty="0"/>
              <a:t>Résolution CES adoptée au Comité exécutif 25-26 octobre 2017 : </a:t>
            </a:r>
          </a:p>
          <a:p>
            <a:pPr marL="0" indent="0">
              <a:buNone/>
            </a:pPr>
            <a:endParaRPr lang="fr-BE" sz="800" dirty="0"/>
          </a:p>
          <a:p>
            <a:pPr>
              <a:buFont typeface="Wingdings" panose="05000000000000000000" pitchFamily="2" charset="2"/>
              <a:buChar char="q"/>
            </a:pPr>
            <a:r>
              <a:rPr lang="fr-BE" sz="1800" dirty="0"/>
              <a:t>Besoin de mieux connaître cette réalité : plateformes d’outsourcing, quantités de tâches fournies, nombre de  travailleurs, quels travailleurs, quelles rémunérations, quels impôts et taxes, quelles évolutions récentes sur le marché du travail, etc.</a:t>
            </a:r>
          </a:p>
          <a:p>
            <a:pPr>
              <a:buFont typeface="Wingdings" panose="05000000000000000000" pitchFamily="2" charset="2"/>
              <a:buChar char="q"/>
            </a:pPr>
            <a:r>
              <a:rPr lang="fr-BE" sz="1800" dirty="0"/>
              <a:t>Besoin de réguler les plateformes en lignes au niveau européen: </a:t>
            </a:r>
            <a:r>
              <a:rPr lang="fr-BE" sz="1800" dirty="0" err="1"/>
              <a:t>Fairwork</a:t>
            </a:r>
            <a:r>
              <a:rPr lang="fr-BE" sz="1800" dirty="0"/>
              <a:t> certification (// Fairtrade), régulations publiques, négociations collectives, droits des travailleurs (// directive 2008 sur conditions de travail des intérimaires), etc. </a:t>
            </a:r>
          </a:p>
          <a:p>
            <a:pPr>
              <a:buFont typeface="Wingdings" panose="05000000000000000000" pitchFamily="2" charset="2"/>
              <a:buChar char="q"/>
            </a:pPr>
            <a:r>
              <a:rPr lang="fr-BE" sz="1800" dirty="0"/>
              <a:t>Besoin de financement pour soutenir les travailleurs et atténuer les effets négatifs de la numérisation (Fonds d’ajustement à la globalisation / digitalisation), meilleur système de taxation des plateformes numériques et GAFA</a:t>
            </a:r>
          </a:p>
          <a:p>
            <a:pPr>
              <a:buFont typeface="Wingdings" panose="05000000000000000000" pitchFamily="2" charset="2"/>
              <a:buChar char="q"/>
            </a:pPr>
            <a:r>
              <a:rPr lang="fr-BE" sz="1800" dirty="0"/>
              <a:t>Besoin d’actions syndicales: la CES organisera des échanges d’informations et d’expériences entre les approches connues (voir slide précédent) afin d’apprendre collectivement les avantages et difficultés de chacune d’elles </a:t>
            </a:r>
            <a:r>
              <a:rPr lang="en-US" sz="1800" dirty="0"/>
              <a:t>+ la CES </a:t>
            </a:r>
            <a:r>
              <a:rPr lang="en-US" sz="1800" dirty="0" err="1"/>
              <a:t>s’attachera</a:t>
            </a:r>
            <a:r>
              <a:rPr lang="en-US" sz="1800" dirty="0"/>
              <a:t> à </a:t>
            </a:r>
            <a:r>
              <a:rPr lang="en-US" sz="1800" dirty="0" err="1"/>
              <a:t>créer</a:t>
            </a:r>
            <a:r>
              <a:rPr lang="en-US" sz="1800" dirty="0"/>
              <a:t> un nouveau cadre de dialogue (social) avec les </a:t>
            </a:r>
            <a:r>
              <a:rPr lang="en-US" sz="1800" dirty="0" err="1"/>
              <a:t>plateformes</a:t>
            </a:r>
            <a:r>
              <a:rPr lang="en-US" sz="1800" dirty="0"/>
              <a:t> </a:t>
            </a:r>
            <a:r>
              <a:rPr lang="en-US" sz="1800" dirty="0" err="1"/>
              <a:t>numériques</a:t>
            </a:r>
            <a:r>
              <a:rPr lang="en-US" sz="1800" dirty="0"/>
              <a:t> (</a:t>
            </a:r>
            <a:r>
              <a:rPr lang="en-US" sz="1800" dirty="0" err="1"/>
              <a:t>Conférence</a:t>
            </a:r>
            <a:r>
              <a:rPr lang="en-US" sz="1800" dirty="0"/>
              <a:t> </a:t>
            </a:r>
            <a:r>
              <a:rPr lang="en-US" sz="1800" dirty="0" err="1"/>
              <a:t>Sharers&amp;Workers</a:t>
            </a:r>
            <a:r>
              <a:rPr lang="en-US" sz="1800" dirty="0"/>
              <a:t>, IRES, ASTREES), ETUI)</a:t>
            </a:r>
            <a:endParaRPr lang="fr-BE" sz="1800" dirty="0"/>
          </a:p>
          <a:p>
            <a:pPr marL="0" indent="0">
              <a:buNone/>
            </a:pPr>
            <a:endParaRPr lang="fr-BE" sz="1800" dirty="0"/>
          </a:p>
          <a:p>
            <a:pPr marL="0" indent="0">
              <a:buNone/>
            </a:pPr>
            <a:endParaRPr lang="fr-BE" dirty="0"/>
          </a:p>
          <a:p>
            <a:pPr marL="0" indent="0">
              <a:buNone/>
            </a:pPr>
            <a:endParaRPr lang="fr-BE" dirty="0"/>
          </a:p>
          <a:p>
            <a:pPr marL="0" indent="0">
              <a:buNone/>
            </a:pPr>
            <a:endParaRPr lang="fr-FR" dirty="0"/>
          </a:p>
        </p:txBody>
      </p:sp>
    </p:spTree>
    <p:extLst>
      <p:ext uri="{BB962C8B-B14F-4D97-AF65-F5344CB8AC3E}">
        <p14:creationId xmlns:p14="http://schemas.microsoft.com/office/powerpoint/2010/main" val="181244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Autres pistes pour l’avenir</a:t>
            </a:r>
            <a:endParaRPr lang="en-US" dirty="0"/>
          </a:p>
        </p:txBody>
      </p:sp>
      <p:sp>
        <p:nvSpPr>
          <p:cNvPr id="3" name="Content Placeholder 2"/>
          <p:cNvSpPr>
            <a:spLocks noGrp="1"/>
          </p:cNvSpPr>
          <p:nvPr>
            <p:ph idx="1"/>
            <p:custDataLst>
              <p:tags r:id="rId2"/>
            </p:custDataLst>
          </p:nvPr>
        </p:nvSpPr>
        <p:spPr>
          <a:xfrm>
            <a:off x="323849" y="1052736"/>
            <a:ext cx="8640639" cy="4896544"/>
          </a:xfrm>
        </p:spPr>
        <p:txBody>
          <a:bodyPr/>
          <a:lstStyle/>
          <a:p>
            <a:pPr marL="0" indent="0">
              <a:buNone/>
            </a:pPr>
            <a:r>
              <a:rPr lang="fr-BE" sz="2000" b="1" dirty="0"/>
              <a:t>Autres pistes pour un « smart » agenda social ?    </a:t>
            </a:r>
          </a:p>
          <a:p>
            <a:pPr marL="0" indent="0">
              <a:buNone/>
            </a:pPr>
            <a:endParaRPr lang="en-US" sz="1800" dirty="0"/>
          </a:p>
          <a:p>
            <a:pPr marL="0" indent="0">
              <a:buNone/>
            </a:pPr>
            <a:r>
              <a:rPr lang="fr-BE" sz="1800" dirty="0">
                <a:sym typeface="Wingdings" panose="05000000000000000000" pitchFamily="2" charset="2"/>
              </a:rPr>
              <a:t> « </a:t>
            </a:r>
            <a:r>
              <a:rPr lang="fr-BE" sz="1800" b="1" dirty="0"/>
              <a:t>Relaxer</a:t>
            </a:r>
            <a:r>
              <a:rPr lang="fr-BE" sz="1800" dirty="0"/>
              <a:t>, </a:t>
            </a:r>
            <a:r>
              <a:rPr lang="fr-BE" sz="1800" b="1" dirty="0" err="1"/>
              <a:t>re-former</a:t>
            </a:r>
            <a:r>
              <a:rPr lang="fr-BE" sz="1800" dirty="0"/>
              <a:t> et </a:t>
            </a:r>
            <a:r>
              <a:rPr lang="fr-BE" sz="1800" b="1" dirty="0"/>
              <a:t>redistribuer » </a:t>
            </a:r>
            <a:r>
              <a:rPr lang="fr-BE" sz="1400" dirty="0"/>
              <a:t>(Andrew Haldane, </a:t>
            </a:r>
            <a:r>
              <a:rPr lang="fr-BE" sz="1400" dirty="0" err="1"/>
              <a:t>chief</a:t>
            </a:r>
            <a:r>
              <a:rPr lang="fr-BE" sz="1400" dirty="0"/>
              <a:t> </a:t>
            </a:r>
            <a:r>
              <a:rPr lang="fr-BE" sz="1400" dirty="0" err="1"/>
              <a:t>economist</a:t>
            </a:r>
            <a:r>
              <a:rPr lang="fr-BE" sz="1400" dirty="0"/>
              <a:t>, Bank of </a:t>
            </a:r>
            <a:r>
              <a:rPr lang="fr-BE" sz="1400" dirty="0" err="1"/>
              <a:t>England</a:t>
            </a:r>
            <a:r>
              <a:rPr lang="fr-BE" sz="1400" dirty="0"/>
              <a:t>)</a:t>
            </a:r>
            <a:r>
              <a:rPr lang="fr-BE" sz="1800" dirty="0"/>
              <a:t>. </a:t>
            </a:r>
          </a:p>
          <a:p>
            <a:pPr marL="0" indent="0">
              <a:buNone/>
            </a:pPr>
            <a:endParaRPr lang="fr-BE" sz="900" dirty="0"/>
          </a:p>
          <a:p>
            <a:pPr lvl="0">
              <a:spcAft>
                <a:spcPts val="600"/>
              </a:spcAft>
            </a:pPr>
            <a:r>
              <a:rPr lang="fr-FR" sz="1600" dirty="0"/>
              <a:t>Relaxer : automatisation =&gt; gains de productivité =&gt; réduction du temps de travail ? </a:t>
            </a:r>
            <a:r>
              <a:rPr lang="en-US" sz="1600" dirty="0"/>
              <a:t>“Le </a:t>
            </a:r>
            <a:r>
              <a:rPr lang="en-US" sz="1600" dirty="0" err="1"/>
              <a:t>chemin</a:t>
            </a:r>
            <a:r>
              <a:rPr lang="en-US" sz="1600" dirty="0"/>
              <a:t> que Keynes </a:t>
            </a:r>
            <a:r>
              <a:rPr lang="en-US" sz="1600" dirty="0" err="1"/>
              <a:t>avait</a:t>
            </a:r>
            <a:r>
              <a:rPr lang="en-US" sz="1600" dirty="0"/>
              <a:t> </a:t>
            </a:r>
            <a:r>
              <a:rPr lang="en-US" sz="1600" dirty="0" err="1"/>
              <a:t>évoqué</a:t>
            </a:r>
            <a:r>
              <a:rPr lang="en-US" sz="1600" dirty="0"/>
              <a:t> </a:t>
            </a:r>
            <a:r>
              <a:rPr lang="en-US" sz="1600" dirty="0" err="1"/>
              <a:t>il</a:t>
            </a:r>
            <a:r>
              <a:rPr lang="en-US" sz="1600" dirty="0"/>
              <a:t> y a un siècle : un monde avec des </a:t>
            </a:r>
            <a:r>
              <a:rPr lang="en-US" sz="1600" dirty="0" err="1"/>
              <a:t>semaines</a:t>
            </a:r>
            <a:r>
              <a:rPr lang="en-US" sz="1600" dirty="0"/>
              <a:t> de travail </a:t>
            </a:r>
            <a:r>
              <a:rPr lang="en-US" sz="1600" dirty="0" err="1"/>
              <a:t>progressivement</a:t>
            </a:r>
            <a:r>
              <a:rPr lang="en-US" sz="1600" dirty="0"/>
              <a:t> plus </a:t>
            </a:r>
            <a:r>
              <a:rPr lang="en-US" sz="1600" dirty="0" err="1"/>
              <a:t>courtes</a:t>
            </a:r>
            <a:r>
              <a:rPr lang="en-US" sz="1600" dirty="0"/>
              <a:t>, </a:t>
            </a:r>
            <a:r>
              <a:rPr lang="en-US" sz="1600" dirty="0" err="1"/>
              <a:t>où</a:t>
            </a:r>
            <a:r>
              <a:rPr lang="en-US" sz="1600" dirty="0"/>
              <a:t> les mini-</a:t>
            </a:r>
            <a:r>
              <a:rPr lang="en-US" sz="1600" dirty="0" err="1"/>
              <a:t>congés</a:t>
            </a:r>
            <a:r>
              <a:rPr lang="en-US" sz="1600" dirty="0"/>
              <a:t> </a:t>
            </a:r>
            <a:r>
              <a:rPr lang="en-US" sz="1600" dirty="0" err="1"/>
              <a:t>deviennent</a:t>
            </a:r>
            <a:r>
              <a:rPr lang="en-US" sz="1600" dirty="0"/>
              <a:t> des maxi-</a:t>
            </a:r>
            <a:r>
              <a:rPr lang="en-US" sz="1600" dirty="0" err="1"/>
              <a:t>congés</a:t>
            </a:r>
            <a:r>
              <a:rPr lang="en-US" sz="1600" dirty="0"/>
              <a:t>”</a:t>
            </a:r>
            <a:endParaRPr lang="fr-FR" sz="1600" dirty="0"/>
          </a:p>
          <a:p>
            <a:pPr lvl="0">
              <a:spcAft>
                <a:spcPts val="600"/>
              </a:spcAft>
            </a:pPr>
            <a:r>
              <a:rPr lang="fr-FR" sz="1600" dirty="0" err="1"/>
              <a:t>Re-former</a:t>
            </a:r>
            <a:r>
              <a:rPr lang="fr-FR" sz="1600" dirty="0"/>
              <a:t>: les travailleurs seront largement dépassés par la machine dans des compétences telles que la lecture, l'arithmétique, et bientôt l'écriture. Mais il y a d'autres compétences où l'avantage comparatif de l'homme est plus grand : créativité technique, organisationnelle, sociale, établissement de relations, techniques de négociation, etc.</a:t>
            </a:r>
          </a:p>
          <a:p>
            <a:pPr lvl="0">
              <a:spcAft>
                <a:spcPts val="600"/>
              </a:spcAft>
            </a:pPr>
            <a:r>
              <a:rPr lang="fr-FR" sz="1600" dirty="0"/>
              <a:t>Redistribuer : « des modèles alternatifs de gouvernance d'entreprise [pourraient] offrir un équilibre différent de pouvoir entre capital et travail » =&gt; répartition plus équitable des rentes robotiques et une plus grande valeur pour les entreprises et pour la société dans son ensemble.</a:t>
            </a:r>
          </a:p>
        </p:txBody>
      </p:sp>
      <p:sp>
        <p:nvSpPr>
          <p:cNvPr id="4" name="Date Placeholder 3"/>
          <p:cNvSpPr>
            <a:spLocks noGrp="1"/>
          </p:cNvSpPr>
          <p:nvPr>
            <p:ph type="dt" sz="half" idx="10"/>
            <p:custDataLst>
              <p:tags r:id="rId3"/>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4"/>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5"/>
            </p:custDataLst>
          </p:nvPr>
        </p:nvSpPr>
        <p:spPr/>
        <p:txBody>
          <a:bodyPr/>
          <a:lstStyle/>
          <a:p>
            <a:fld id="{CD139171-D9B6-47BF-8029-7DF36747D52F}" type="slidenum">
              <a:rPr lang="en-US" altLang="en-US" smtClean="0"/>
              <a:pPr/>
              <a:t>21</a:t>
            </a:fld>
            <a:endParaRPr lang="en-US" altLang="en-US"/>
          </a:p>
        </p:txBody>
      </p:sp>
    </p:spTree>
    <p:extLst>
      <p:ext uri="{BB962C8B-B14F-4D97-AF65-F5344CB8AC3E}">
        <p14:creationId xmlns:p14="http://schemas.microsoft.com/office/powerpoint/2010/main" val="1441383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98450" y="620688"/>
            <a:ext cx="4320158" cy="5373216"/>
          </a:xfrm>
        </p:spPr>
        <p:txBody>
          <a:bodyPr/>
          <a:lstStyle/>
          <a:p>
            <a:pPr marL="0" indent="0">
              <a:buNone/>
            </a:pPr>
            <a:endParaRPr lang="fr-BE" dirty="0"/>
          </a:p>
          <a:p>
            <a:pPr marL="0" indent="0">
              <a:buNone/>
            </a:pPr>
            <a:endParaRPr lang="fr-BE" dirty="0"/>
          </a:p>
          <a:p>
            <a:pPr marL="0" indent="0" algn="ctr">
              <a:buNone/>
            </a:pPr>
            <a:r>
              <a:rPr lang="fr-BE" dirty="0"/>
              <a:t>Merci de votre attention </a:t>
            </a:r>
          </a:p>
          <a:p>
            <a:pPr marL="0" indent="0">
              <a:buNone/>
            </a:pPr>
            <a:endParaRPr lang="fr-BE" dirty="0"/>
          </a:p>
          <a:p>
            <a:pPr marL="0" indent="0">
              <a:buNone/>
            </a:pPr>
            <a:endParaRPr lang="fr-BE" dirty="0"/>
          </a:p>
          <a:p>
            <a:pPr marL="0" indent="0">
              <a:buNone/>
            </a:pPr>
            <a:endParaRPr lang="fr-BE" dirty="0"/>
          </a:p>
          <a:p>
            <a:pPr marL="0" indent="0">
              <a:buNone/>
            </a:pPr>
            <a:endParaRPr lang="fr-BE" dirty="0"/>
          </a:p>
          <a:p>
            <a:pPr marL="0" indent="0">
              <a:buNone/>
            </a:pPr>
            <a:r>
              <a:rPr lang="en-US" sz="1800" dirty="0" err="1"/>
              <a:t>Téléchargeable</a:t>
            </a:r>
            <a:r>
              <a:rPr lang="en-US" sz="1800" dirty="0"/>
              <a:t> sur ETUI.org : </a:t>
            </a:r>
          </a:p>
          <a:p>
            <a:pPr marL="0" indent="0">
              <a:buNone/>
            </a:pPr>
            <a:r>
              <a:rPr lang="en-US" sz="1800" dirty="0"/>
              <a:t>“Les impacts </a:t>
            </a:r>
            <a:r>
              <a:rPr lang="en-US" sz="1800" dirty="0" err="1"/>
              <a:t>sociaux</a:t>
            </a:r>
            <a:r>
              <a:rPr lang="en-US" sz="1800" dirty="0"/>
              <a:t> de la </a:t>
            </a:r>
            <a:r>
              <a:rPr lang="en-US" sz="1800" dirty="0" err="1"/>
              <a:t>digitalisation</a:t>
            </a:r>
            <a:r>
              <a:rPr lang="en-US" sz="1800" dirty="0"/>
              <a:t> de </a:t>
            </a:r>
            <a:r>
              <a:rPr lang="en-US" sz="1800" dirty="0" err="1"/>
              <a:t>l’économie</a:t>
            </a:r>
            <a:r>
              <a:rPr lang="en-US" sz="1800" dirty="0"/>
              <a:t>”</a:t>
            </a:r>
          </a:p>
          <a:p>
            <a:pPr marL="0" indent="0">
              <a:buNone/>
            </a:pPr>
            <a:endParaRPr lang="en-US" sz="1800" dirty="0"/>
          </a:p>
          <a:p>
            <a:pPr marL="0" indent="0">
              <a:buNone/>
            </a:pPr>
            <a:r>
              <a:rPr lang="en-US" sz="1800" dirty="0"/>
              <a:t>Downloadable on ETUI.org: </a:t>
            </a:r>
          </a:p>
          <a:p>
            <a:pPr marL="0" indent="0">
              <a:buNone/>
            </a:pPr>
            <a:r>
              <a:rPr lang="en-US" sz="1800" dirty="0"/>
              <a:t>“</a:t>
            </a:r>
            <a:r>
              <a:rPr lang="en-US" sz="1800" dirty="0" err="1"/>
              <a:t>Digitalisation</a:t>
            </a:r>
            <a:r>
              <a:rPr lang="en-US" sz="1800" dirty="0"/>
              <a:t> of the economy and its impact on </a:t>
            </a:r>
            <a:r>
              <a:rPr lang="en-US" sz="1800" dirty="0" err="1"/>
              <a:t>labour</a:t>
            </a:r>
            <a:r>
              <a:rPr lang="en-US" sz="1800" dirty="0"/>
              <a:t> markets”</a:t>
            </a:r>
          </a:p>
          <a:p>
            <a:pPr marL="0" indent="0">
              <a:buNone/>
            </a:pPr>
            <a:endParaRPr lang="en-US" dirty="0"/>
          </a:p>
        </p:txBody>
      </p:sp>
      <p:sp>
        <p:nvSpPr>
          <p:cNvPr id="4" name="Date Placeholder 3"/>
          <p:cNvSpPr>
            <a:spLocks noGrp="1"/>
          </p:cNvSpPr>
          <p:nvPr>
            <p:ph type="dt" sz="half" idx="10"/>
            <p:custDataLst>
              <p:tags r:id="rId2"/>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3"/>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4"/>
            </p:custDataLst>
          </p:nvPr>
        </p:nvSpPr>
        <p:spPr/>
        <p:txBody>
          <a:bodyPr/>
          <a:lstStyle/>
          <a:p>
            <a:fld id="{CD139171-D9B6-47BF-8029-7DF36747D52F}" type="slidenum">
              <a:rPr lang="en-US" altLang="en-US" smtClean="0"/>
              <a:pPr/>
              <a:t>22</a:t>
            </a:fld>
            <a:endParaRPr lang="en-US" altLang="en-US"/>
          </a:p>
        </p:txBody>
      </p:sp>
      <p:pic>
        <p:nvPicPr>
          <p:cNvPr id="7" name="Image 6" descr="Capture d’écran 2016-11-10 à 17.18.20.png"/>
          <p:cNvPicPr>
            <a:picLocks noChangeAspect="1"/>
          </p:cNvPicPr>
          <p:nvPr>
            <p:custDataLst>
              <p:tags r:id="rId5"/>
            </p:custDataLst>
          </p:nvPr>
        </p:nvPicPr>
        <p:blipFill>
          <a:blip r:embed="rId7">
            <a:extLst>
              <a:ext uri="{28A0092B-C50C-407E-A947-70E740481C1C}">
                <a14:useLocalDpi xmlns:a14="http://schemas.microsoft.com/office/drawing/2010/main" val="0"/>
              </a:ext>
            </a:extLst>
          </a:blip>
          <a:stretch>
            <a:fillRect/>
          </a:stretch>
        </p:blipFill>
        <p:spPr>
          <a:xfrm>
            <a:off x="4499992" y="432048"/>
            <a:ext cx="3905603" cy="5517232"/>
          </a:xfrm>
          <a:prstGeom prst="rect">
            <a:avLst/>
          </a:prstGeom>
        </p:spPr>
      </p:pic>
    </p:spTree>
    <p:extLst>
      <p:ext uri="{BB962C8B-B14F-4D97-AF65-F5344CB8AC3E}">
        <p14:creationId xmlns:p14="http://schemas.microsoft.com/office/powerpoint/2010/main" val="1378994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3850" y="260648"/>
            <a:ext cx="8348663" cy="381000"/>
          </a:xfrm>
        </p:spPr>
        <p:txBody>
          <a:bodyPr/>
          <a:lstStyle/>
          <a:p>
            <a:r>
              <a:rPr lang="fr-BE" dirty="0"/>
              <a:t>1. Révolution numérique : de quoi parle-t-on ?</a:t>
            </a:r>
            <a:endParaRPr lang="en-US" dirty="0"/>
          </a:p>
        </p:txBody>
      </p:sp>
      <p:sp>
        <p:nvSpPr>
          <p:cNvPr id="4" name="Date Placeholder 3"/>
          <p:cNvSpPr>
            <a:spLocks noGrp="1"/>
          </p:cNvSpPr>
          <p:nvPr>
            <p:ph type="dt" sz="half" idx="10"/>
            <p:custDataLst>
              <p:tags r:id="rId2"/>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3"/>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4"/>
            </p:custDataLst>
          </p:nvPr>
        </p:nvSpPr>
        <p:spPr/>
        <p:txBody>
          <a:bodyPr/>
          <a:lstStyle/>
          <a:p>
            <a:fld id="{CD139171-D9B6-47BF-8029-7DF36747D52F}" type="slidenum">
              <a:rPr lang="en-US" altLang="en-US" smtClean="0"/>
              <a:pPr/>
              <a:t>3</a:t>
            </a:fld>
            <a:endParaRPr lang="en-US" altLang="en-US" dirty="0"/>
          </a:p>
        </p:txBody>
      </p:sp>
      <p:pic>
        <p:nvPicPr>
          <p:cNvPr id="16" name="Picture 15"/>
          <p:cNvPicPr>
            <a:picLocks noChangeAspect="1"/>
          </p:cNvPicPr>
          <p:nvPr>
            <p:custDataLst>
              <p:tags r:id="rId5"/>
            </p:custDataLst>
          </p:nvPr>
        </p:nvPicPr>
        <p:blipFill>
          <a:blip r:embed="rId14"/>
          <a:stretch>
            <a:fillRect/>
          </a:stretch>
        </p:blipFill>
        <p:spPr>
          <a:xfrm>
            <a:off x="179512" y="1340768"/>
            <a:ext cx="2370993" cy="1294241"/>
          </a:xfrm>
          <a:prstGeom prst="rect">
            <a:avLst/>
          </a:prstGeom>
        </p:spPr>
      </p:pic>
      <p:pic>
        <p:nvPicPr>
          <p:cNvPr id="17" name="Picture 16"/>
          <p:cNvPicPr>
            <a:picLocks noChangeAspect="1"/>
          </p:cNvPicPr>
          <p:nvPr>
            <p:custDataLst>
              <p:tags r:id="rId6"/>
            </p:custDataLst>
          </p:nvPr>
        </p:nvPicPr>
        <p:blipFill>
          <a:blip r:embed="rId15"/>
          <a:stretch>
            <a:fillRect/>
          </a:stretch>
        </p:blipFill>
        <p:spPr>
          <a:xfrm rot="424136">
            <a:off x="2630074" y="2435493"/>
            <a:ext cx="1523203" cy="1047779"/>
          </a:xfrm>
          <a:prstGeom prst="rect">
            <a:avLst/>
          </a:prstGeom>
        </p:spPr>
      </p:pic>
      <p:pic>
        <p:nvPicPr>
          <p:cNvPr id="18" name="Picture 17"/>
          <p:cNvPicPr>
            <a:picLocks noChangeAspect="1"/>
          </p:cNvPicPr>
          <p:nvPr>
            <p:custDataLst>
              <p:tags r:id="rId7"/>
            </p:custDataLst>
          </p:nvPr>
        </p:nvPicPr>
        <p:blipFill>
          <a:blip r:embed="rId16"/>
          <a:stretch>
            <a:fillRect/>
          </a:stretch>
        </p:blipFill>
        <p:spPr>
          <a:xfrm rot="21418060">
            <a:off x="97169" y="4498366"/>
            <a:ext cx="2352058" cy="1368152"/>
          </a:xfrm>
          <a:prstGeom prst="rect">
            <a:avLst/>
          </a:prstGeom>
        </p:spPr>
      </p:pic>
      <p:pic>
        <p:nvPicPr>
          <p:cNvPr id="19" name="Picture 18"/>
          <p:cNvPicPr>
            <a:picLocks noChangeAspect="1"/>
          </p:cNvPicPr>
          <p:nvPr>
            <p:custDataLst>
              <p:tags r:id="rId8"/>
            </p:custDataLst>
          </p:nvPr>
        </p:nvPicPr>
        <p:blipFill>
          <a:blip r:embed="rId17"/>
          <a:stretch>
            <a:fillRect/>
          </a:stretch>
        </p:blipFill>
        <p:spPr>
          <a:xfrm rot="345957">
            <a:off x="2760765" y="4960592"/>
            <a:ext cx="1883243" cy="1252693"/>
          </a:xfrm>
          <a:prstGeom prst="rect">
            <a:avLst/>
          </a:prstGeom>
        </p:spPr>
      </p:pic>
      <p:sp>
        <p:nvSpPr>
          <p:cNvPr id="14" name="Content Placeholder 2"/>
          <p:cNvSpPr>
            <a:spLocks noGrp="1"/>
          </p:cNvSpPr>
          <p:nvPr>
            <p:ph idx="1"/>
            <p:custDataLst>
              <p:tags r:id="rId9"/>
            </p:custDataLst>
          </p:nvPr>
        </p:nvSpPr>
        <p:spPr>
          <a:xfrm>
            <a:off x="4355976" y="1556792"/>
            <a:ext cx="4680520" cy="3409930"/>
          </a:xfrm>
        </p:spPr>
        <p:txBody>
          <a:bodyPr>
            <a:noAutofit/>
          </a:bodyPr>
          <a:lstStyle/>
          <a:p>
            <a:pPr marL="457200" lvl="0" indent="-457200">
              <a:spcAft>
                <a:spcPts val="1200"/>
              </a:spcAft>
              <a:buFont typeface="+mj-lt"/>
              <a:buAutoNum type="arabicParenR"/>
            </a:pPr>
            <a:r>
              <a:rPr lang="fr-FR" sz="1900" dirty="0"/>
              <a:t>Monde connecté, internet des objets, capteurs, senseurs</a:t>
            </a:r>
          </a:p>
          <a:p>
            <a:pPr marL="457200" lvl="0" indent="-457200">
              <a:spcAft>
                <a:spcPts val="1200"/>
              </a:spcAft>
              <a:buFont typeface="+mj-lt"/>
              <a:buAutoNum type="arabicParenR"/>
            </a:pPr>
            <a:r>
              <a:rPr lang="fr-FR" sz="1900" dirty="0"/>
              <a:t>Réseaux, plateformes, économie « collaborative », « de partage »</a:t>
            </a:r>
          </a:p>
          <a:p>
            <a:pPr marL="457200" lvl="0" indent="-457200">
              <a:spcAft>
                <a:spcPts val="1200"/>
              </a:spcAft>
              <a:buFont typeface="+mj-lt"/>
              <a:buAutoNum type="arabicParenR"/>
            </a:pPr>
            <a:r>
              <a:rPr lang="fr-FR" sz="1900" dirty="0"/>
              <a:t>Machines apprenantes (Watson), robotisation</a:t>
            </a:r>
          </a:p>
          <a:p>
            <a:pPr marL="457200" lvl="0" indent="-457200">
              <a:spcAft>
                <a:spcPts val="1200"/>
              </a:spcAft>
              <a:buFont typeface="+mj-lt"/>
              <a:buAutoNum type="arabicParenR"/>
            </a:pPr>
            <a:r>
              <a:rPr lang="fr-FR" sz="1900" dirty="0"/>
              <a:t>« Smart »: usines intelligentes, villes intelligentes, transports intelligents... </a:t>
            </a:r>
          </a:p>
          <a:p>
            <a:pPr marL="457200" lvl="0" indent="-457200">
              <a:spcAft>
                <a:spcPts val="1200"/>
              </a:spcAft>
              <a:buFont typeface="+mj-lt"/>
              <a:buAutoNum type="arabicParenR"/>
            </a:pPr>
            <a:r>
              <a:rPr lang="fr-FR" sz="1900" dirty="0"/>
              <a:t>Nouvelles capacités d’</a:t>
            </a:r>
            <a:r>
              <a:rPr lang="fr-FR" sz="1900" dirty="0" err="1"/>
              <a:t>auto-production</a:t>
            </a:r>
            <a:r>
              <a:rPr lang="fr-FR" sz="1900" dirty="0"/>
              <a:t>, micro-usines, 3D…</a:t>
            </a:r>
          </a:p>
          <a:p>
            <a:pPr marL="457200" lvl="0" indent="-457200">
              <a:spcAft>
                <a:spcPts val="1200"/>
              </a:spcAft>
              <a:buFont typeface="+mj-lt"/>
              <a:buAutoNum type="arabicParenR"/>
            </a:pPr>
            <a:endParaRPr lang="en-US" sz="1900" dirty="0"/>
          </a:p>
        </p:txBody>
      </p:sp>
      <p:pic>
        <p:nvPicPr>
          <p:cNvPr id="15" name="Picture 14"/>
          <p:cNvPicPr>
            <a:picLocks noChangeAspect="1"/>
          </p:cNvPicPr>
          <p:nvPr>
            <p:custDataLst>
              <p:tags r:id="rId10"/>
            </p:custDataLst>
          </p:nvPr>
        </p:nvPicPr>
        <p:blipFill>
          <a:blip r:embed="rId18"/>
          <a:stretch>
            <a:fillRect/>
          </a:stretch>
        </p:blipFill>
        <p:spPr>
          <a:xfrm rot="21034386">
            <a:off x="5606932" y="5704692"/>
            <a:ext cx="1565023" cy="914685"/>
          </a:xfrm>
          <a:prstGeom prst="rect">
            <a:avLst/>
          </a:prstGeom>
        </p:spPr>
      </p:pic>
      <p:sp>
        <p:nvSpPr>
          <p:cNvPr id="20" name="Rectangle 19"/>
          <p:cNvSpPr/>
          <p:nvPr>
            <p:custDataLst>
              <p:tags r:id="rId11"/>
            </p:custDataLst>
          </p:nvPr>
        </p:nvSpPr>
        <p:spPr>
          <a:xfrm>
            <a:off x="323528" y="828001"/>
            <a:ext cx="8712968" cy="461665"/>
          </a:xfrm>
          <a:prstGeom prst="rect">
            <a:avLst/>
          </a:prstGeom>
        </p:spPr>
        <p:txBody>
          <a:bodyPr wrap="square">
            <a:spAutoFit/>
          </a:bodyPr>
          <a:lstStyle/>
          <a:p>
            <a:pPr algn="ctr"/>
            <a:r>
              <a:rPr lang="fr-BE" sz="2400" b="1" dirty="0"/>
              <a:t>« 4</a:t>
            </a:r>
            <a:r>
              <a:rPr lang="fr-BE" sz="2400" b="1" baseline="30000" dirty="0"/>
              <a:t>e</a:t>
            </a:r>
            <a:r>
              <a:rPr lang="fr-BE" sz="2400" b="1" dirty="0"/>
              <a:t>  Révolution industrielle » : digitalisation de l’économie</a:t>
            </a:r>
            <a:endParaRPr lang="fr-BE" sz="2400" dirty="0"/>
          </a:p>
        </p:txBody>
      </p:sp>
      <p:pic>
        <p:nvPicPr>
          <p:cNvPr id="7" name="Picture 6"/>
          <p:cNvPicPr>
            <a:picLocks noChangeAspect="1"/>
          </p:cNvPicPr>
          <p:nvPr>
            <p:custDataLst>
              <p:tags r:id="rId12"/>
            </p:custDataLst>
          </p:nvPr>
        </p:nvPicPr>
        <p:blipFill>
          <a:blip r:embed="rId19"/>
          <a:stretch>
            <a:fillRect/>
          </a:stretch>
        </p:blipFill>
        <p:spPr>
          <a:xfrm rot="20957780">
            <a:off x="810168" y="3120715"/>
            <a:ext cx="1657879" cy="1099999"/>
          </a:xfrm>
          <a:prstGeom prst="rect">
            <a:avLst/>
          </a:prstGeom>
        </p:spPr>
      </p:pic>
    </p:spTree>
    <p:extLst>
      <p:ext uri="{BB962C8B-B14F-4D97-AF65-F5344CB8AC3E}">
        <p14:creationId xmlns:p14="http://schemas.microsoft.com/office/powerpoint/2010/main" val="1590284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2. Impacts sur les marchés du travail : les robots et la foule</a:t>
            </a:r>
          </a:p>
        </p:txBody>
      </p:sp>
      <p:sp>
        <p:nvSpPr>
          <p:cNvPr id="3" name="Content Placeholder 2"/>
          <p:cNvSpPr>
            <a:spLocks noGrp="1"/>
          </p:cNvSpPr>
          <p:nvPr>
            <p:ph idx="1"/>
            <p:custDataLst>
              <p:tags r:id="rId2"/>
            </p:custDataLst>
          </p:nvPr>
        </p:nvSpPr>
        <p:spPr>
          <a:xfrm>
            <a:off x="251520" y="1052736"/>
            <a:ext cx="4824536" cy="4824536"/>
          </a:xfrm>
        </p:spPr>
        <p:txBody>
          <a:bodyPr/>
          <a:lstStyle/>
          <a:p>
            <a:pPr marL="0" indent="0">
              <a:buNone/>
            </a:pPr>
            <a:r>
              <a:rPr lang="fr-BE" dirty="0"/>
              <a:t>Deux grands impacts sur les marchés du travail : </a:t>
            </a:r>
          </a:p>
          <a:p>
            <a:pPr marL="0" indent="0">
              <a:buNone/>
            </a:pPr>
            <a:endParaRPr lang="fr-BE" sz="1400" dirty="0"/>
          </a:p>
          <a:p>
            <a:pPr marL="457200" indent="-457200">
              <a:buFont typeface="+mj-lt"/>
              <a:buAutoNum type="alphaLcParenR"/>
            </a:pPr>
            <a:r>
              <a:rPr lang="fr-BE" dirty="0"/>
              <a:t>automatisation et </a:t>
            </a:r>
            <a:r>
              <a:rPr lang="fr-BE" i="1" dirty="0" err="1"/>
              <a:t>computérisation</a:t>
            </a:r>
            <a:r>
              <a:rPr lang="fr-BE" dirty="0"/>
              <a:t> de tâches de plus en plus complexes (les « </a:t>
            </a:r>
            <a:r>
              <a:rPr lang="fr-BE" b="1" dirty="0"/>
              <a:t>robots</a:t>
            </a:r>
            <a:r>
              <a:rPr lang="fr-BE" dirty="0"/>
              <a:t> » matériels et virtuels)</a:t>
            </a:r>
          </a:p>
          <a:p>
            <a:pPr marL="457200" indent="-457200">
              <a:buFont typeface="+mj-lt"/>
              <a:buAutoNum type="alphaLcParenR"/>
            </a:pPr>
            <a:endParaRPr lang="fr-BE" dirty="0"/>
          </a:p>
          <a:p>
            <a:pPr marL="457200" indent="-457200">
              <a:buFont typeface="+mj-lt"/>
              <a:buAutoNum type="alphaLcParenR"/>
            </a:pPr>
            <a:r>
              <a:rPr lang="fr-BE" dirty="0"/>
              <a:t>un nouveau </a:t>
            </a:r>
            <a:r>
              <a:rPr lang="fr-BE" i="1" dirty="0"/>
              <a:t>business model </a:t>
            </a:r>
            <a:r>
              <a:rPr lang="fr-BE" dirty="0"/>
              <a:t>: l’économie de plateforme, et l’</a:t>
            </a:r>
            <a:r>
              <a:rPr lang="fr-BE" i="1" dirty="0"/>
              <a:t>online outsourcing</a:t>
            </a:r>
            <a:r>
              <a:rPr lang="fr-BE" dirty="0"/>
              <a:t>, la sous-traitance en ligne (</a:t>
            </a:r>
            <a:r>
              <a:rPr lang="fr-BE" dirty="0" err="1"/>
              <a:t>crowd</a:t>
            </a:r>
            <a:r>
              <a:rPr lang="fr-BE" dirty="0"/>
              <a:t>, la « </a:t>
            </a:r>
            <a:r>
              <a:rPr lang="fr-BE" b="1" dirty="0"/>
              <a:t>foule</a:t>
            </a:r>
            <a:r>
              <a:rPr lang="fr-BE" dirty="0"/>
              <a:t> »).  </a:t>
            </a:r>
          </a:p>
          <a:p>
            <a:pPr marL="0" indent="0">
              <a:buNone/>
            </a:pPr>
            <a:endParaRPr lang="fr-BE" dirty="0"/>
          </a:p>
        </p:txBody>
      </p:sp>
      <p:sp>
        <p:nvSpPr>
          <p:cNvPr id="4" name="Date Placeholder 3"/>
          <p:cNvSpPr>
            <a:spLocks noGrp="1"/>
          </p:cNvSpPr>
          <p:nvPr>
            <p:ph type="dt" sz="half" idx="10"/>
            <p:custDataLst>
              <p:tags r:id="rId3"/>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4"/>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5"/>
            </p:custDataLst>
          </p:nvPr>
        </p:nvSpPr>
        <p:spPr/>
        <p:txBody>
          <a:bodyPr/>
          <a:lstStyle/>
          <a:p>
            <a:fld id="{CD139171-D9B6-47BF-8029-7DF36747D52F}" type="slidenum">
              <a:rPr lang="en-US" altLang="en-US" smtClean="0"/>
              <a:pPr/>
              <a:t>4</a:t>
            </a:fld>
            <a:endParaRPr lang="en-US" altLang="en-US"/>
          </a:p>
        </p:txBody>
      </p:sp>
      <p:pic>
        <p:nvPicPr>
          <p:cNvPr id="1028" name="Picture 4" descr="http://french.peopledaily.com.cn/NMediaFile/2014/1027/FOREIGN201410271656000213207177971.jpg"/>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5273213" y="1173051"/>
            <a:ext cx="3392403" cy="2255949"/>
          </a:xfrm>
          <a:prstGeom prst="rect">
            <a:avLst/>
          </a:prstGeom>
          <a:noFill/>
          <a:ln>
            <a:solidFill>
              <a:srgbClr val="111111"/>
            </a:solidFill>
          </a:ln>
          <a:extLst>
            <a:ext uri="{909E8E84-426E-40dd-AFC4-6F175D3DCCD1}">
              <a14:hiddenFill xmlns:a14="http://schemas.microsoft.com/office/drawing/2010/main">
                <a:solidFill>
                  <a:srgbClr val="FFFFFF"/>
                </a:solidFill>
              </a14:hiddenFill>
            </a:ext>
          </a:extLst>
        </p:spPr>
      </p:pic>
      <p:pic>
        <p:nvPicPr>
          <p:cNvPr id="7" name="Image 6" descr="Capture d’écran 2016-11-10 à 15.25.36.png"/>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5256585" y="3717032"/>
            <a:ext cx="3419871" cy="2304256"/>
          </a:xfrm>
          <a:prstGeom prst="rect">
            <a:avLst/>
          </a:prstGeom>
        </p:spPr>
      </p:pic>
    </p:spTree>
    <p:extLst>
      <p:ext uri="{BB962C8B-B14F-4D97-AF65-F5344CB8AC3E}">
        <p14:creationId xmlns:p14="http://schemas.microsoft.com/office/powerpoint/2010/main" val="1776509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2.1 Les robots : automatisation de tâches complexes</a:t>
            </a:r>
            <a:endParaRPr lang="en-US" dirty="0"/>
          </a:p>
        </p:txBody>
      </p:sp>
      <p:sp>
        <p:nvSpPr>
          <p:cNvPr id="4" name="Date Placeholder 3"/>
          <p:cNvSpPr>
            <a:spLocks noGrp="1"/>
          </p:cNvSpPr>
          <p:nvPr>
            <p:ph type="dt" sz="half" idx="10"/>
            <p:custDataLst>
              <p:tags r:id="rId2"/>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3"/>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4"/>
            </p:custDataLst>
          </p:nvPr>
        </p:nvSpPr>
        <p:spPr/>
        <p:txBody>
          <a:bodyPr/>
          <a:lstStyle/>
          <a:p>
            <a:fld id="{CD139171-D9B6-47BF-8029-7DF36747D52F}" type="slidenum">
              <a:rPr lang="en-US" altLang="en-US" smtClean="0"/>
              <a:pPr/>
              <a:t>5</a:t>
            </a:fld>
            <a:endParaRPr lang="en-US" altLang="en-US"/>
          </a:p>
        </p:txBody>
      </p:sp>
      <p:pic>
        <p:nvPicPr>
          <p:cNvPr id="11" name="Picture 4" descr="http://french.peopledaily.com.cn/NMediaFile/2014/1027/FOREIGN201410271656000213207177971.jpg"/>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755576" y="980728"/>
            <a:ext cx="7333976" cy="4877096"/>
          </a:xfrm>
          <a:prstGeom prst="rect">
            <a:avLst/>
          </a:prstGeom>
          <a:noFill/>
          <a:ln>
            <a:solidFill>
              <a:srgbClr val="11111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633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2.1 Les robots : automatisation de tâches complexes</a:t>
            </a:r>
            <a:endParaRPr lang="en-US" dirty="0"/>
          </a:p>
        </p:txBody>
      </p:sp>
      <p:sp>
        <p:nvSpPr>
          <p:cNvPr id="3" name="Content Placeholder 2"/>
          <p:cNvSpPr>
            <a:spLocks noGrp="1"/>
          </p:cNvSpPr>
          <p:nvPr>
            <p:ph idx="1"/>
            <p:custDataLst>
              <p:tags r:id="rId2"/>
            </p:custDataLst>
          </p:nvPr>
        </p:nvSpPr>
        <p:spPr>
          <a:xfrm>
            <a:off x="323528" y="2060848"/>
            <a:ext cx="4608512" cy="3888432"/>
          </a:xfrm>
        </p:spPr>
        <p:txBody>
          <a:bodyPr/>
          <a:lstStyle/>
          <a:p>
            <a:pPr marL="0" indent="0">
              <a:spcAft>
                <a:spcPts val="1200"/>
              </a:spcAft>
              <a:buNone/>
            </a:pPr>
            <a:r>
              <a:rPr lang="fr-BE" sz="2000" b="1" dirty="0"/>
              <a:t>cognitives</a:t>
            </a:r>
            <a:r>
              <a:rPr lang="fr-BE" sz="2000" dirty="0"/>
              <a:t> : </a:t>
            </a:r>
          </a:p>
          <a:p>
            <a:pPr lvl="1">
              <a:spcAft>
                <a:spcPts val="1200"/>
              </a:spcAft>
              <a:buFont typeface="Wingdings" panose="05000000000000000000" pitchFamily="2" charset="2"/>
              <a:buChar char="Ø"/>
            </a:pPr>
            <a:r>
              <a:rPr lang="fr-BE" sz="1800" dirty="0"/>
              <a:t>réaliser des diagnostics médicaux, prédire des volumes de ventes, écrire des articles, inspecter et surveiller des processus de production, analyser le comportement de consommateurs…</a:t>
            </a:r>
          </a:p>
          <a:p>
            <a:pPr marL="0" indent="0">
              <a:spcAft>
                <a:spcPts val="1200"/>
              </a:spcAft>
              <a:buNone/>
            </a:pPr>
            <a:r>
              <a:rPr lang="fr-BE" sz="2000" b="1" dirty="0"/>
              <a:t>manuelles</a:t>
            </a:r>
            <a:r>
              <a:rPr lang="fr-BE" sz="2000" dirty="0"/>
              <a:t> : </a:t>
            </a:r>
            <a:endParaRPr lang="fr-BE" sz="1800" dirty="0"/>
          </a:p>
          <a:p>
            <a:pPr lvl="1">
              <a:spcAft>
                <a:spcPts val="1200"/>
              </a:spcAft>
              <a:buFont typeface="Wingdings" panose="05000000000000000000" pitchFamily="2" charset="2"/>
              <a:buChar char="Ø"/>
            </a:pPr>
            <a:r>
              <a:rPr lang="fr-BE" sz="1800" dirty="0">
                <a:solidFill>
                  <a:srgbClr val="000000"/>
                </a:solidFill>
              </a:rPr>
              <a:t>maintenance d’installations, logistique, conduite de </a:t>
            </a:r>
            <a:r>
              <a:rPr lang="fr-BE" sz="1800" dirty="0"/>
              <a:t>voitures, de navires, d’avions, de trains, d’engins agricoles et industriels…</a:t>
            </a:r>
            <a:r>
              <a:rPr lang="fr-BE" sz="2000" dirty="0"/>
              <a:t> </a:t>
            </a:r>
            <a:r>
              <a:rPr lang="en-US" sz="2000" dirty="0"/>
              <a:t> </a:t>
            </a:r>
          </a:p>
        </p:txBody>
      </p:sp>
      <p:sp>
        <p:nvSpPr>
          <p:cNvPr id="4" name="Date Placeholder 3"/>
          <p:cNvSpPr>
            <a:spLocks noGrp="1"/>
          </p:cNvSpPr>
          <p:nvPr>
            <p:ph type="dt" sz="half" idx="10"/>
            <p:custDataLst>
              <p:tags r:id="rId3"/>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4"/>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5"/>
            </p:custDataLst>
          </p:nvPr>
        </p:nvSpPr>
        <p:spPr/>
        <p:txBody>
          <a:bodyPr/>
          <a:lstStyle/>
          <a:p>
            <a:fld id="{CD139171-D9B6-47BF-8029-7DF36747D52F}" type="slidenum">
              <a:rPr lang="en-US" altLang="en-US" smtClean="0"/>
              <a:pPr/>
              <a:t>6</a:t>
            </a:fld>
            <a:endParaRPr lang="en-US" altLang="en-US"/>
          </a:p>
        </p:txBody>
      </p:sp>
      <p:sp>
        <p:nvSpPr>
          <p:cNvPr id="8" name="Rectangle 7"/>
          <p:cNvSpPr/>
          <p:nvPr>
            <p:custDataLst>
              <p:tags r:id="rId6"/>
            </p:custDataLst>
          </p:nvPr>
        </p:nvSpPr>
        <p:spPr>
          <a:xfrm>
            <a:off x="6876256" y="3212976"/>
            <a:ext cx="2160240" cy="1477328"/>
          </a:xfrm>
          <a:prstGeom prst="rect">
            <a:avLst/>
          </a:prstGeom>
          <a:ln>
            <a:solidFill>
              <a:schemeClr val="tx1"/>
            </a:solidFill>
          </a:ln>
        </p:spPr>
        <p:txBody>
          <a:bodyPr wrap="square">
            <a:spAutoFit/>
          </a:bodyPr>
          <a:lstStyle/>
          <a:p>
            <a:pPr lvl="0" algn="l">
              <a:spcBef>
                <a:spcPct val="20000"/>
              </a:spcBef>
              <a:spcAft>
                <a:spcPts val="1200"/>
              </a:spcAft>
              <a:buClr>
                <a:srgbClr val="4F4C25"/>
              </a:buClr>
              <a:buSzPct val="80000"/>
            </a:pPr>
            <a:r>
              <a:rPr lang="fr-BE" dirty="0">
                <a:solidFill>
                  <a:srgbClr val="000000"/>
                </a:solidFill>
                <a:latin typeface="Arial"/>
              </a:rPr>
              <a:t>Substitution des emplois ou complémentarité ? Quels emplois « à risque » ?</a:t>
            </a:r>
            <a:endParaRPr lang="en-US" dirty="0">
              <a:solidFill>
                <a:srgbClr val="000000"/>
              </a:solidFill>
              <a:latin typeface="Arial"/>
            </a:endParaRPr>
          </a:p>
        </p:txBody>
      </p:sp>
      <p:sp>
        <p:nvSpPr>
          <p:cNvPr id="9" name="Right Brace 8"/>
          <p:cNvSpPr/>
          <p:nvPr>
            <p:custDataLst>
              <p:tags r:id="rId7"/>
            </p:custDataLst>
          </p:nvPr>
        </p:nvSpPr>
        <p:spPr bwMode="auto">
          <a:xfrm>
            <a:off x="6300192" y="2060848"/>
            <a:ext cx="504056" cy="4032448"/>
          </a:xfrm>
          <a:prstGeom prst="rightBrace">
            <a:avLst/>
          </a:prstGeom>
          <a:solidFill>
            <a:schemeClr val="bg1">
              <a:alpha val="25000"/>
            </a:schemeClr>
          </a:solidFill>
          <a:ln w="3175" cap="flat" cmpd="sng" algn="ctr">
            <a:solidFill>
              <a:srgbClr val="FF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anose="020B0604020202020204" pitchFamily="34" charset="0"/>
            </a:endParaRPr>
          </a:p>
        </p:txBody>
      </p:sp>
      <p:sp>
        <p:nvSpPr>
          <p:cNvPr id="10" name="Rectangle 9"/>
          <p:cNvSpPr/>
          <p:nvPr>
            <p:custDataLst>
              <p:tags r:id="rId8"/>
            </p:custDataLst>
          </p:nvPr>
        </p:nvSpPr>
        <p:spPr>
          <a:xfrm>
            <a:off x="251520" y="908720"/>
            <a:ext cx="8568953" cy="1015663"/>
          </a:xfrm>
          <a:prstGeom prst="rect">
            <a:avLst/>
          </a:prstGeom>
        </p:spPr>
        <p:txBody>
          <a:bodyPr wrap="square">
            <a:spAutoFit/>
          </a:bodyPr>
          <a:lstStyle/>
          <a:p>
            <a:pPr algn="l">
              <a:spcAft>
                <a:spcPts val="1200"/>
              </a:spcAft>
            </a:pPr>
            <a:r>
              <a:rPr lang="fr-BE" sz="2000" dirty="0"/>
              <a:t>Intelligence artificielle (</a:t>
            </a:r>
            <a:r>
              <a:rPr lang="fr-BE" sz="2000" dirty="0" err="1"/>
              <a:t>learning</a:t>
            </a:r>
            <a:r>
              <a:rPr lang="fr-BE" sz="2000" dirty="0"/>
              <a:t> machine + explosion des données numériques Big Data) = les « robots » deviennent capables de réaliser des </a:t>
            </a:r>
            <a:r>
              <a:rPr lang="fr-BE" sz="2000" dirty="0">
                <a:solidFill>
                  <a:srgbClr val="000000"/>
                </a:solidFill>
              </a:rPr>
              <a:t>tâches non routinières, cognitives ou manuelles,</a:t>
            </a:r>
            <a:r>
              <a:rPr lang="fr-BE" sz="2000" dirty="0"/>
              <a:t> :</a:t>
            </a:r>
          </a:p>
        </p:txBody>
      </p:sp>
      <p:pic>
        <p:nvPicPr>
          <p:cNvPr id="11" name="Picture 10"/>
          <p:cNvPicPr>
            <a:picLocks noChangeAspect="1"/>
          </p:cNvPicPr>
          <p:nvPr>
            <p:custDataLst>
              <p:tags r:id="rId9"/>
            </p:custDataLst>
          </p:nvPr>
        </p:nvPicPr>
        <p:blipFill>
          <a:blip r:embed="rId11"/>
          <a:stretch>
            <a:fillRect/>
          </a:stretch>
        </p:blipFill>
        <p:spPr>
          <a:xfrm rot="536703">
            <a:off x="4914364" y="2926609"/>
            <a:ext cx="1404420" cy="2134377"/>
          </a:xfrm>
          <a:prstGeom prst="rect">
            <a:avLst/>
          </a:prstGeom>
          <a:ln>
            <a:solidFill>
              <a:schemeClr val="tx1"/>
            </a:solidFill>
          </a:ln>
        </p:spPr>
      </p:pic>
    </p:spTree>
    <p:extLst>
      <p:ext uri="{BB962C8B-B14F-4D97-AF65-F5344CB8AC3E}">
        <p14:creationId xmlns:p14="http://schemas.microsoft.com/office/powerpoint/2010/main" val="3067381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2.1 Les robots : automatisation de tâches complexes</a:t>
            </a:r>
            <a:endParaRPr lang="en-US" dirty="0"/>
          </a:p>
        </p:txBody>
      </p:sp>
      <p:sp>
        <p:nvSpPr>
          <p:cNvPr id="3" name="Content Placeholder 2"/>
          <p:cNvSpPr>
            <a:spLocks noGrp="1"/>
          </p:cNvSpPr>
          <p:nvPr>
            <p:ph idx="1"/>
            <p:custDataLst>
              <p:tags r:id="rId2"/>
            </p:custDataLst>
          </p:nvPr>
        </p:nvSpPr>
        <p:spPr>
          <a:xfrm>
            <a:off x="323850" y="980728"/>
            <a:ext cx="8568630" cy="5184000"/>
          </a:xfrm>
        </p:spPr>
        <p:txBody>
          <a:bodyPr/>
          <a:lstStyle/>
          <a:p>
            <a:pPr marL="0" lvl="0" indent="0">
              <a:spcAft>
                <a:spcPts val="0"/>
              </a:spcAft>
              <a:buNone/>
            </a:pPr>
            <a:r>
              <a:rPr lang="en-US" sz="2000" dirty="0" err="1"/>
              <a:t>Quelques</a:t>
            </a:r>
            <a:r>
              <a:rPr lang="en-US" sz="2000" dirty="0"/>
              <a:t> </a:t>
            </a:r>
            <a:r>
              <a:rPr lang="en-US" sz="2000" dirty="0" err="1"/>
              <a:t>enjeux</a:t>
            </a:r>
            <a:r>
              <a:rPr lang="en-US" sz="2000" dirty="0"/>
              <a:t> </a:t>
            </a:r>
            <a:r>
              <a:rPr lang="en-US" sz="2000" dirty="0" err="1"/>
              <a:t>dans</a:t>
            </a:r>
            <a:r>
              <a:rPr lang="en-US" sz="2000" dirty="0"/>
              <a:t> les </a:t>
            </a:r>
            <a:r>
              <a:rPr lang="en-US" sz="2000" dirty="0" err="1"/>
              <a:t>bureaux</a:t>
            </a:r>
            <a:r>
              <a:rPr lang="en-US" sz="2000" dirty="0"/>
              <a:t> et les </a:t>
            </a:r>
            <a:r>
              <a:rPr lang="en-US" sz="2000" dirty="0" err="1"/>
              <a:t>usines</a:t>
            </a:r>
            <a:r>
              <a:rPr lang="en-US" sz="2000" dirty="0"/>
              <a:t> : </a:t>
            </a:r>
          </a:p>
          <a:p>
            <a:pPr marL="0" lvl="0" indent="0">
              <a:spcAft>
                <a:spcPts val="0"/>
              </a:spcAft>
              <a:buNone/>
            </a:pPr>
            <a:endParaRPr lang="en-US" sz="1100" dirty="0"/>
          </a:p>
          <a:p>
            <a:pPr lvl="0">
              <a:spcAft>
                <a:spcPts val="0"/>
              </a:spcAft>
              <a:buFont typeface="+mj-lt"/>
              <a:buAutoNum type="alphaLcParenR"/>
            </a:pPr>
            <a:endParaRPr lang="en-US" sz="400" dirty="0"/>
          </a:p>
          <a:p>
            <a:pPr lvl="0">
              <a:spcAft>
                <a:spcPts val="0"/>
              </a:spcAft>
              <a:buFont typeface="+mj-lt"/>
              <a:buAutoNum type="alphaLcParenR"/>
            </a:pPr>
            <a:r>
              <a:rPr lang="en-US" sz="1800" dirty="0" err="1"/>
              <a:t>Automatisation</a:t>
            </a:r>
            <a:r>
              <a:rPr lang="en-US" sz="1800" dirty="0"/>
              <a:t> des </a:t>
            </a:r>
            <a:r>
              <a:rPr lang="en-US" sz="1800" dirty="0" err="1"/>
              <a:t>tâches</a:t>
            </a:r>
            <a:r>
              <a:rPr lang="en-US" sz="1800" dirty="0"/>
              <a:t> et </a:t>
            </a:r>
            <a:r>
              <a:rPr lang="en-US" sz="1800" b="1" dirty="0"/>
              <a:t>destruction </a:t>
            </a:r>
            <a:r>
              <a:rPr lang="en-US" sz="1800" b="1" dirty="0" err="1"/>
              <a:t>d’emplois</a:t>
            </a:r>
            <a:r>
              <a:rPr lang="en-US" sz="1800" b="1" dirty="0"/>
              <a:t> </a:t>
            </a:r>
            <a:r>
              <a:rPr lang="en-US" sz="1800" dirty="0"/>
              <a:t>(Frey, Osborne, OECD…)</a:t>
            </a:r>
          </a:p>
          <a:p>
            <a:pPr lvl="0">
              <a:spcAft>
                <a:spcPts val="0"/>
              </a:spcAft>
              <a:buFont typeface="+mj-lt"/>
              <a:buAutoNum type="alphaLcParenR"/>
            </a:pPr>
            <a:r>
              <a:rPr lang="en-US" sz="1800" b="1" dirty="0" err="1"/>
              <a:t>Perte</a:t>
            </a:r>
            <a:r>
              <a:rPr lang="en-US" sz="1800" b="1" dirty="0"/>
              <a:t> de </a:t>
            </a:r>
            <a:r>
              <a:rPr lang="en-US" sz="1800" b="1" dirty="0" err="1"/>
              <a:t>contr</a:t>
            </a:r>
            <a:r>
              <a:rPr lang="fr-FR" sz="1800" b="1" dirty="0" err="1"/>
              <a:t>ôle</a:t>
            </a:r>
            <a:r>
              <a:rPr lang="fr-FR" sz="1800" b="1" dirty="0"/>
              <a:t> </a:t>
            </a:r>
            <a:r>
              <a:rPr lang="fr-FR" sz="1800" dirty="0"/>
              <a:t>et d’expertise des salariés (</a:t>
            </a:r>
            <a:r>
              <a:rPr lang="en-US" sz="1800" dirty="0"/>
              <a:t>“Will the smart companies making workers dumber?”) (S. Head). </a:t>
            </a:r>
            <a:r>
              <a:rPr lang="en-US" sz="1800" dirty="0" err="1"/>
              <a:t>Nouvel</a:t>
            </a:r>
            <a:r>
              <a:rPr lang="en-US" sz="1800" dirty="0"/>
              <a:t> </a:t>
            </a:r>
            <a:r>
              <a:rPr lang="en-US" sz="1800" dirty="0" err="1"/>
              <a:t>enjeu</a:t>
            </a:r>
            <a:r>
              <a:rPr lang="en-US" sz="1800" dirty="0"/>
              <a:t> : “</a:t>
            </a:r>
            <a:r>
              <a:rPr lang="en-US" sz="1800" dirty="0" err="1"/>
              <a:t>Apprendre</a:t>
            </a:r>
            <a:r>
              <a:rPr lang="en-US" sz="1800" dirty="0"/>
              <a:t> à ne pas </a:t>
            </a:r>
            <a:r>
              <a:rPr lang="en-US" sz="1800" dirty="0" err="1"/>
              <a:t>désapprendre</a:t>
            </a:r>
            <a:r>
              <a:rPr lang="en-US" sz="1800" dirty="0"/>
              <a:t>” (B. </a:t>
            </a:r>
            <a:r>
              <a:rPr lang="en-US" sz="1800" dirty="0" err="1"/>
              <a:t>Stiegler</a:t>
            </a:r>
            <a:r>
              <a:rPr lang="en-US" sz="1800" dirty="0"/>
              <a:t>)</a:t>
            </a:r>
          </a:p>
          <a:p>
            <a:pPr lvl="0">
              <a:spcAft>
                <a:spcPts val="0"/>
              </a:spcAft>
              <a:buFont typeface="+mj-lt"/>
              <a:buAutoNum type="alphaLcParenR"/>
            </a:pPr>
            <a:r>
              <a:rPr lang="en-US" sz="1800" b="1" dirty="0"/>
              <a:t>Formation</a:t>
            </a:r>
            <a:r>
              <a:rPr lang="en-US" sz="1800" dirty="0"/>
              <a:t> pour qui, pour quoi : </a:t>
            </a:r>
            <a:r>
              <a:rPr lang="en-US" sz="1800" dirty="0" err="1"/>
              <a:t>apprendre</a:t>
            </a:r>
            <a:r>
              <a:rPr lang="en-US" sz="1800" dirty="0"/>
              <a:t> à </a:t>
            </a:r>
            <a:r>
              <a:rPr lang="en-US" sz="1800" dirty="0" err="1"/>
              <a:t>obéir</a:t>
            </a:r>
            <a:r>
              <a:rPr lang="en-US" sz="1800" dirty="0"/>
              <a:t> à un </a:t>
            </a:r>
            <a:r>
              <a:rPr lang="en-US" sz="1800" dirty="0" err="1"/>
              <a:t>algorithme</a:t>
            </a:r>
            <a:r>
              <a:rPr lang="en-US" sz="1800" dirty="0"/>
              <a:t> </a:t>
            </a:r>
            <a:r>
              <a:rPr lang="en-US" sz="1800" dirty="0" err="1"/>
              <a:t>ou</a:t>
            </a:r>
            <a:r>
              <a:rPr lang="en-US" sz="1800" dirty="0"/>
              <a:t> un robot ? </a:t>
            </a:r>
          </a:p>
          <a:p>
            <a:pPr>
              <a:spcAft>
                <a:spcPts val="0"/>
              </a:spcAft>
              <a:buFont typeface="+mj-lt"/>
              <a:buAutoNum type="alphaLcParenR"/>
            </a:pPr>
            <a:r>
              <a:rPr lang="en-US" sz="1800" dirty="0"/>
              <a:t>Management </a:t>
            </a:r>
            <a:r>
              <a:rPr lang="en-US" sz="1800" dirty="0" err="1"/>
              <a:t>numérique</a:t>
            </a:r>
            <a:r>
              <a:rPr lang="en-US" sz="1800" dirty="0"/>
              <a:t> : </a:t>
            </a:r>
            <a:r>
              <a:rPr lang="en-US" sz="1800" b="1" dirty="0" err="1"/>
              <a:t>contr</a:t>
            </a:r>
            <a:r>
              <a:rPr lang="fr-FR" sz="1800" b="1" dirty="0" err="1"/>
              <a:t>ôle</a:t>
            </a:r>
            <a:r>
              <a:rPr lang="fr-FR" sz="1800" b="1" dirty="0"/>
              <a:t> des travailleurs </a:t>
            </a:r>
            <a:r>
              <a:rPr lang="fr-FR" sz="1800" dirty="0"/>
              <a:t>via puces RFID, GPS, </a:t>
            </a:r>
            <a:r>
              <a:rPr lang="fr-FR" sz="1800" dirty="0" err="1"/>
              <a:t>IPcam</a:t>
            </a:r>
            <a:r>
              <a:rPr lang="fr-FR" sz="1800" dirty="0"/>
              <a:t>, logiciels. Surveillance sans frontière. Risque de rupture de confiance entre travailleurs et management. </a:t>
            </a:r>
          </a:p>
          <a:p>
            <a:pPr>
              <a:spcAft>
                <a:spcPts val="0"/>
              </a:spcAft>
              <a:buFont typeface="+mj-lt"/>
              <a:buAutoNum type="alphaLcParenR"/>
            </a:pPr>
            <a:r>
              <a:rPr lang="en-US" sz="1800" dirty="0" err="1"/>
              <a:t>Salariés</a:t>
            </a:r>
            <a:r>
              <a:rPr lang="en-US" sz="1800" dirty="0"/>
              <a:t> </a:t>
            </a:r>
            <a:r>
              <a:rPr lang="en-US" sz="1800" dirty="0" err="1"/>
              <a:t>connectés</a:t>
            </a:r>
            <a:r>
              <a:rPr lang="en-US" sz="1800" dirty="0"/>
              <a:t> = </a:t>
            </a:r>
            <a:r>
              <a:rPr lang="en-US" sz="1800" b="1" dirty="0"/>
              <a:t>intensification du travail </a:t>
            </a:r>
            <a:r>
              <a:rPr lang="en-US" sz="1800" dirty="0"/>
              <a:t>“anytime, anywhere”: </a:t>
            </a:r>
            <a:r>
              <a:rPr lang="en-US" sz="1800" dirty="0" err="1"/>
              <a:t>risque</a:t>
            </a:r>
            <a:r>
              <a:rPr lang="en-US" sz="1800" dirty="0"/>
              <a:t> </a:t>
            </a:r>
            <a:r>
              <a:rPr lang="en-US" sz="1800" dirty="0" err="1"/>
              <a:t>accru</a:t>
            </a:r>
            <a:r>
              <a:rPr lang="en-US" sz="1800" dirty="0"/>
              <a:t> de stress et de burn-out</a:t>
            </a:r>
          </a:p>
          <a:p>
            <a:pPr>
              <a:spcAft>
                <a:spcPts val="0"/>
              </a:spcAft>
              <a:buFont typeface="+mj-lt"/>
              <a:buAutoNum type="alphaLcParenR"/>
            </a:pPr>
            <a:r>
              <a:rPr lang="en-US" sz="1800" dirty="0" err="1"/>
              <a:t>Estompement</a:t>
            </a:r>
            <a:r>
              <a:rPr lang="en-US" sz="1800" dirty="0"/>
              <a:t> de la notion de  “</a:t>
            </a:r>
            <a:r>
              <a:rPr lang="en-US" sz="1800" b="1" dirty="0"/>
              <a:t>temps de travail</a:t>
            </a:r>
            <a:r>
              <a:rPr lang="en-US" sz="1800" dirty="0"/>
              <a:t>” (droit à la </a:t>
            </a:r>
            <a:r>
              <a:rPr lang="en-US" sz="1800" dirty="0" err="1"/>
              <a:t>déconnexion</a:t>
            </a:r>
            <a:r>
              <a:rPr lang="en-US" sz="1800" dirty="0"/>
              <a:t> ?)</a:t>
            </a:r>
          </a:p>
          <a:p>
            <a:pPr>
              <a:spcAft>
                <a:spcPts val="0"/>
              </a:spcAft>
              <a:buFont typeface="+mj-lt"/>
              <a:buAutoNum type="alphaLcParenR"/>
            </a:pPr>
            <a:r>
              <a:rPr lang="en-US" sz="1800" dirty="0" err="1"/>
              <a:t>Estompement</a:t>
            </a:r>
            <a:r>
              <a:rPr lang="en-US" sz="1800" dirty="0"/>
              <a:t> de la </a:t>
            </a:r>
            <a:r>
              <a:rPr lang="en-US" sz="1800" dirty="0" err="1"/>
              <a:t>frontière</a:t>
            </a:r>
            <a:r>
              <a:rPr lang="en-US" sz="1800" dirty="0"/>
              <a:t> entre </a:t>
            </a:r>
            <a:r>
              <a:rPr lang="en-US" sz="1800" b="1" dirty="0"/>
              <a:t>vie </a:t>
            </a:r>
            <a:r>
              <a:rPr lang="en-US" sz="1800" b="1" dirty="0" err="1"/>
              <a:t>privée</a:t>
            </a:r>
            <a:r>
              <a:rPr lang="en-US" sz="1800" b="1" dirty="0"/>
              <a:t> et vie </a:t>
            </a:r>
            <a:r>
              <a:rPr lang="en-US" sz="1800" b="1" dirty="0" err="1"/>
              <a:t>professionnelle</a:t>
            </a:r>
            <a:endParaRPr lang="en-US" sz="1800" b="1" dirty="0"/>
          </a:p>
        </p:txBody>
      </p:sp>
      <p:sp>
        <p:nvSpPr>
          <p:cNvPr id="4" name="Date Placeholder 3"/>
          <p:cNvSpPr>
            <a:spLocks noGrp="1"/>
          </p:cNvSpPr>
          <p:nvPr>
            <p:ph type="dt" sz="half" idx="10"/>
            <p:custDataLst>
              <p:tags r:id="rId3"/>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4"/>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5"/>
            </p:custDataLst>
          </p:nvPr>
        </p:nvSpPr>
        <p:spPr/>
        <p:txBody>
          <a:bodyPr/>
          <a:lstStyle/>
          <a:p>
            <a:fld id="{CD139171-D9B6-47BF-8029-7DF36747D52F}" type="slidenum">
              <a:rPr lang="en-US" altLang="en-US" smtClean="0"/>
              <a:pPr/>
              <a:t>7</a:t>
            </a:fld>
            <a:endParaRPr lang="en-US" altLang="en-US"/>
          </a:p>
        </p:txBody>
      </p:sp>
    </p:spTree>
    <p:extLst>
      <p:ext uri="{BB962C8B-B14F-4D97-AF65-F5344CB8AC3E}">
        <p14:creationId xmlns:p14="http://schemas.microsoft.com/office/powerpoint/2010/main" val="689518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2.2  La foule : un nouveau </a:t>
            </a:r>
            <a:r>
              <a:rPr lang="fr-BE" i="1" dirty="0"/>
              <a:t>business model</a:t>
            </a:r>
          </a:p>
        </p:txBody>
      </p:sp>
      <p:sp>
        <p:nvSpPr>
          <p:cNvPr id="4" name="Date Placeholder 3"/>
          <p:cNvSpPr>
            <a:spLocks noGrp="1"/>
          </p:cNvSpPr>
          <p:nvPr>
            <p:ph type="dt" sz="half" idx="10"/>
            <p:custDataLst>
              <p:tags r:id="rId2"/>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3"/>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4"/>
            </p:custDataLst>
          </p:nvPr>
        </p:nvSpPr>
        <p:spPr/>
        <p:txBody>
          <a:bodyPr/>
          <a:lstStyle/>
          <a:p>
            <a:fld id="{CD139171-D9B6-47BF-8029-7DF36747D52F}" type="slidenum">
              <a:rPr lang="en-US" altLang="en-US" smtClean="0"/>
              <a:pPr/>
              <a:t>8</a:t>
            </a:fld>
            <a:endParaRPr lang="en-US" altLang="en-US"/>
          </a:p>
        </p:txBody>
      </p:sp>
      <p:pic>
        <p:nvPicPr>
          <p:cNvPr id="9" name="Image 8" descr="Capture d’écran 2016-11-10 à 15.25.36.png"/>
          <p:cNvPicPr>
            <a:picLocks noChangeAspect="1"/>
          </p:cNvPicPr>
          <p:nvPr>
            <p:custDataLst>
              <p:tags r:id="rId5"/>
            </p:custDataLst>
          </p:nvPr>
        </p:nvPicPr>
        <p:blipFill>
          <a:blip r:embed="rId7">
            <a:extLst>
              <a:ext uri="{28A0092B-C50C-407E-A947-70E740481C1C}">
                <a14:useLocalDpi xmlns:a14="http://schemas.microsoft.com/office/drawing/2010/main" val="0"/>
              </a:ext>
            </a:extLst>
          </a:blip>
          <a:stretch>
            <a:fillRect/>
          </a:stretch>
        </p:blipFill>
        <p:spPr>
          <a:xfrm>
            <a:off x="683568" y="980728"/>
            <a:ext cx="7524327" cy="5069775"/>
          </a:xfrm>
          <a:prstGeom prst="rect">
            <a:avLst/>
          </a:prstGeom>
        </p:spPr>
      </p:pic>
    </p:spTree>
    <p:extLst>
      <p:ext uri="{BB962C8B-B14F-4D97-AF65-F5344CB8AC3E}">
        <p14:creationId xmlns:p14="http://schemas.microsoft.com/office/powerpoint/2010/main" val="1167574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t>2.2  La foule : l’économie de plateforme</a:t>
            </a:r>
            <a:endParaRPr lang="en-US" dirty="0"/>
          </a:p>
        </p:txBody>
      </p:sp>
      <p:sp>
        <p:nvSpPr>
          <p:cNvPr id="3" name="Content Placeholder 2"/>
          <p:cNvSpPr>
            <a:spLocks noGrp="1"/>
          </p:cNvSpPr>
          <p:nvPr>
            <p:ph idx="1"/>
            <p:custDataLst>
              <p:tags r:id="rId2"/>
            </p:custDataLst>
          </p:nvPr>
        </p:nvSpPr>
        <p:spPr>
          <a:xfrm>
            <a:off x="251520" y="4725144"/>
            <a:ext cx="8348664" cy="1368152"/>
          </a:xfrm>
        </p:spPr>
        <p:txBody>
          <a:bodyPr/>
          <a:lstStyle/>
          <a:p>
            <a:pPr marL="0" indent="0">
              <a:buNone/>
            </a:pPr>
            <a:endParaRPr lang="fr-BE" sz="1800" dirty="0"/>
          </a:p>
          <a:p>
            <a:pPr marL="0" indent="0">
              <a:buNone/>
            </a:pPr>
            <a:endParaRPr lang="en-US" sz="1800" dirty="0"/>
          </a:p>
          <a:p>
            <a:endParaRPr lang="en-US" sz="1800" dirty="0"/>
          </a:p>
          <a:p>
            <a:endParaRPr lang="fr-BE" sz="1800" dirty="0"/>
          </a:p>
          <a:p>
            <a:endParaRPr lang="en-US" sz="1800" dirty="0"/>
          </a:p>
          <a:p>
            <a:pPr marL="57150" indent="0">
              <a:buNone/>
            </a:pPr>
            <a:endParaRPr lang="fr-BE" sz="1800" dirty="0"/>
          </a:p>
        </p:txBody>
      </p:sp>
      <p:sp>
        <p:nvSpPr>
          <p:cNvPr id="4" name="Date Placeholder 3"/>
          <p:cNvSpPr>
            <a:spLocks noGrp="1"/>
          </p:cNvSpPr>
          <p:nvPr>
            <p:ph type="dt" sz="half" idx="10"/>
            <p:custDataLst>
              <p:tags r:id="rId3"/>
            </p:custDataLst>
          </p:nvPr>
        </p:nvSpPr>
        <p:spPr/>
        <p:txBody>
          <a:bodyPr/>
          <a:lstStyle/>
          <a:p>
            <a:r>
              <a:rPr lang="fr-FR" altLang="en-US"/>
              <a:t>Christophe Degryse © etui (2017)</a:t>
            </a:r>
            <a:endParaRPr lang="en-US" altLang="en-US" dirty="0"/>
          </a:p>
        </p:txBody>
      </p:sp>
      <p:sp>
        <p:nvSpPr>
          <p:cNvPr id="5" name="Footer Placeholder 4"/>
          <p:cNvSpPr>
            <a:spLocks noGrp="1"/>
          </p:cNvSpPr>
          <p:nvPr>
            <p:ph type="ftr" sz="quarter" idx="11"/>
            <p:custDataLst>
              <p:tags r:id="rId4"/>
            </p:custDataLst>
          </p:nvPr>
        </p:nvSpPr>
        <p:spPr/>
        <p:txBody>
          <a:bodyPr/>
          <a:lstStyle/>
          <a:p>
            <a:r>
              <a:rPr lang="en-US" altLang="en-US" dirty="0"/>
              <a:t>Social impacts of the digitalization of the economy</a:t>
            </a:r>
          </a:p>
        </p:txBody>
      </p:sp>
      <p:sp>
        <p:nvSpPr>
          <p:cNvPr id="6" name="Slide Number Placeholder 5"/>
          <p:cNvSpPr>
            <a:spLocks noGrp="1"/>
          </p:cNvSpPr>
          <p:nvPr>
            <p:ph type="sldNum" sz="quarter" idx="12"/>
            <p:custDataLst>
              <p:tags r:id="rId5"/>
            </p:custDataLst>
          </p:nvPr>
        </p:nvSpPr>
        <p:spPr/>
        <p:txBody>
          <a:bodyPr/>
          <a:lstStyle/>
          <a:p>
            <a:fld id="{CD139171-D9B6-47BF-8029-7DF36747D52F}" type="slidenum">
              <a:rPr lang="en-US" altLang="en-US" smtClean="0"/>
              <a:pPr/>
              <a:t>9</a:t>
            </a:fld>
            <a:endParaRPr lang="en-US" altLang="en-US"/>
          </a:p>
        </p:txBody>
      </p:sp>
      <p:graphicFrame>
        <p:nvGraphicFramePr>
          <p:cNvPr id="7" name="Table 6"/>
          <p:cNvGraphicFramePr>
            <a:graphicFrameLocks noGrp="1"/>
          </p:cNvGraphicFramePr>
          <p:nvPr>
            <p:custDataLst>
              <p:tags r:id="rId6"/>
            </p:custDataLst>
            <p:extLst>
              <p:ext uri="{D42A27DB-BD31-4B8C-83A1-F6EECF244321}">
                <p14:modId xmlns:p14="http://schemas.microsoft.com/office/powerpoint/2010/main" val="1791535489"/>
              </p:ext>
            </p:extLst>
          </p:nvPr>
        </p:nvGraphicFramePr>
        <p:xfrm>
          <a:off x="251520" y="1890679"/>
          <a:ext cx="8640960" cy="4734515"/>
        </p:xfrm>
        <a:graphic>
          <a:graphicData uri="http://schemas.openxmlformats.org/drawingml/2006/table">
            <a:tbl>
              <a:tblPr firstRow="1" bandRow="1">
                <a:tableStyleId>{5C22544A-7EE6-4342-B048-85BDC9FD1C3A}</a:tableStyleId>
              </a:tblPr>
              <a:tblGrid>
                <a:gridCol w="1094355">
                  <a:extLst>
                    <a:ext uri="{9D8B030D-6E8A-4147-A177-3AD203B41FA5}">
                      <a16:colId xmlns:a16="http://schemas.microsoft.com/office/drawing/2014/main" xmlns="" val="20000"/>
                    </a:ext>
                  </a:extLst>
                </a:gridCol>
                <a:gridCol w="2259123">
                  <a:extLst>
                    <a:ext uri="{9D8B030D-6E8A-4147-A177-3AD203B41FA5}">
                      <a16:colId xmlns:a16="http://schemas.microsoft.com/office/drawing/2014/main" xmlns="" val="20001"/>
                    </a:ext>
                  </a:extLst>
                </a:gridCol>
                <a:gridCol w="1639639">
                  <a:extLst>
                    <a:ext uri="{9D8B030D-6E8A-4147-A177-3AD203B41FA5}">
                      <a16:colId xmlns:a16="http://schemas.microsoft.com/office/drawing/2014/main" xmlns="" val="20002"/>
                    </a:ext>
                  </a:extLst>
                </a:gridCol>
                <a:gridCol w="2161344">
                  <a:extLst>
                    <a:ext uri="{9D8B030D-6E8A-4147-A177-3AD203B41FA5}">
                      <a16:colId xmlns:a16="http://schemas.microsoft.com/office/drawing/2014/main" xmlns="" val="20003"/>
                    </a:ext>
                  </a:extLst>
                </a:gridCol>
                <a:gridCol w="1486499">
                  <a:extLst>
                    <a:ext uri="{9D8B030D-6E8A-4147-A177-3AD203B41FA5}">
                      <a16:colId xmlns:a16="http://schemas.microsoft.com/office/drawing/2014/main" xmlns="" val="20004"/>
                    </a:ext>
                  </a:extLst>
                </a:gridCol>
              </a:tblGrid>
              <a:tr h="518160">
                <a:tc>
                  <a:txBody>
                    <a:bodyPr/>
                    <a:lstStyle/>
                    <a:p>
                      <a:r>
                        <a:rPr lang="fr-BE" sz="1400" dirty="0"/>
                        <a:t>Nom</a:t>
                      </a:r>
                      <a:endParaRPr lang="en-US" sz="1400" dirty="0"/>
                    </a:p>
                  </a:txBody>
                  <a:tcPr/>
                </a:tc>
                <a:tc>
                  <a:txBody>
                    <a:bodyPr/>
                    <a:lstStyle/>
                    <a:p>
                      <a:r>
                        <a:rPr lang="fr-BE" sz="1400" dirty="0"/>
                        <a:t>Classement</a:t>
                      </a:r>
                      <a:endParaRPr lang="en-US" sz="1400" dirty="0"/>
                    </a:p>
                  </a:txBody>
                  <a:tcPr/>
                </a:tc>
                <a:tc>
                  <a:txBody>
                    <a:bodyPr/>
                    <a:lstStyle/>
                    <a:p>
                      <a:r>
                        <a:rPr lang="fr-BE" sz="1400" dirty="0"/>
                        <a:t>Apports</a:t>
                      </a:r>
                      <a:endParaRPr lang="en-US" sz="1400" dirty="0"/>
                    </a:p>
                  </a:txBody>
                  <a:tcPr/>
                </a:tc>
                <a:tc>
                  <a:txBody>
                    <a:bodyPr/>
                    <a:lstStyle/>
                    <a:p>
                      <a:r>
                        <a:rPr lang="fr-BE" sz="1400" dirty="0"/>
                        <a:t>Slogan</a:t>
                      </a:r>
                      <a:endParaRPr lang="en-US" sz="1400" dirty="0"/>
                    </a:p>
                  </a:txBody>
                  <a:tcPr/>
                </a:tc>
                <a:tc>
                  <a:txBody>
                    <a:bodyPr/>
                    <a:lstStyle/>
                    <a:p>
                      <a:r>
                        <a:rPr lang="en-US" sz="1400" dirty="0" err="1"/>
                        <a:t>Valeur</a:t>
                      </a:r>
                      <a:r>
                        <a:rPr lang="en-US" sz="1400" dirty="0"/>
                        <a:t> de </a:t>
                      </a:r>
                      <a:r>
                        <a:rPr lang="en-US" sz="1400" dirty="0" err="1"/>
                        <a:t>marché</a:t>
                      </a:r>
                      <a:r>
                        <a:rPr lang="en-US" sz="1400" dirty="0"/>
                        <a:t> </a:t>
                      </a:r>
                      <a:r>
                        <a:rPr lang="en-US" sz="1050" dirty="0"/>
                        <a:t>(est.)</a:t>
                      </a:r>
                      <a:endParaRPr lang="en-US" sz="1400" dirty="0"/>
                    </a:p>
                  </a:txBody>
                  <a:tcPr/>
                </a:tc>
                <a:extLst>
                  <a:ext uri="{0D108BD9-81ED-4DB2-BD59-A6C34878D82A}">
                    <a16:rowId xmlns:a16="http://schemas.microsoft.com/office/drawing/2014/main" xmlns="" val="10000"/>
                  </a:ext>
                </a:extLst>
              </a:tr>
              <a:tr h="731520">
                <a:tc>
                  <a:txBody>
                    <a:bodyPr/>
                    <a:lstStyle/>
                    <a:p>
                      <a:r>
                        <a:rPr lang="fr-BE" sz="1400" dirty="0" err="1"/>
                        <a:t>AirBNB</a:t>
                      </a:r>
                      <a:endParaRPr lang="en-US" sz="1400" dirty="0"/>
                    </a:p>
                  </a:txBody>
                  <a:tcPr/>
                </a:tc>
                <a:tc>
                  <a:txBody>
                    <a:bodyPr/>
                    <a:lstStyle/>
                    <a:p>
                      <a:r>
                        <a:rPr lang="fr-BE" sz="1400" dirty="0"/>
                        <a:t>Plus grande compagnie </a:t>
                      </a:r>
                      <a:r>
                        <a:rPr lang="fr-FR" sz="1400" dirty="0"/>
                        <a:t>hôtelière du monde</a:t>
                      </a:r>
                      <a:endParaRPr lang="en-US" sz="1400" dirty="0"/>
                    </a:p>
                  </a:txBody>
                  <a:tcPr/>
                </a:tc>
                <a:tc>
                  <a:txBody>
                    <a:bodyPr/>
                    <a:lstStyle/>
                    <a:p>
                      <a:r>
                        <a:rPr lang="fr-BE" sz="1400" dirty="0" err="1"/>
                        <a:t>Nbre</a:t>
                      </a:r>
                      <a:r>
                        <a:rPr lang="fr-BE" sz="1400" baseline="0" dirty="0"/>
                        <a:t> de chambres </a:t>
                      </a:r>
                      <a:r>
                        <a:rPr lang="fr-BE" sz="1400" dirty="0"/>
                        <a:t>: 0</a:t>
                      </a:r>
                      <a:endParaRPr lang="en-US" sz="1400" dirty="0"/>
                    </a:p>
                  </a:txBody>
                  <a:tcPr/>
                </a:tc>
                <a:tc>
                  <a:txBody>
                    <a:bodyPr/>
                    <a:lstStyle/>
                    <a:p>
                      <a:r>
                        <a:rPr lang="en-US" sz="1400" i="1" kern="1200" dirty="0">
                          <a:solidFill>
                            <a:schemeClr val="dk1"/>
                          </a:solidFill>
                          <a:latin typeface="+mn-lt"/>
                          <a:ea typeface="+mn-ea"/>
                          <a:cs typeface="+mn-cs"/>
                        </a:rPr>
                        <a:t>Earn money sharing your extra space with travelers</a:t>
                      </a:r>
                    </a:p>
                  </a:txBody>
                  <a:tcPr/>
                </a:tc>
                <a:tc>
                  <a:txBody>
                    <a:bodyPr/>
                    <a:lstStyle/>
                    <a:p>
                      <a:r>
                        <a:rPr lang="fr-BE" sz="1400" dirty="0"/>
                        <a:t>±</a:t>
                      </a:r>
                      <a:r>
                        <a:rPr lang="fr-BE" sz="1400" baseline="0" dirty="0"/>
                        <a:t> </a:t>
                      </a:r>
                      <a:r>
                        <a:rPr lang="fr-BE" sz="1400" dirty="0"/>
                        <a:t>25 billion $</a:t>
                      </a:r>
                      <a:endParaRPr lang="en-US" sz="1400" dirty="0"/>
                    </a:p>
                  </a:txBody>
                  <a:tcPr/>
                </a:tc>
                <a:extLst>
                  <a:ext uri="{0D108BD9-81ED-4DB2-BD59-A6C34878D82A}">
                    <a16:rowId xmlns:a16="http://schemas.microsoft.com/office/drawing/2014/main" xmlns="" val="10001"/>
                  </a:ext>
                </a:extLst>
              </a:tr>
              <a:tr h="709205">
                <a:tc>
                  <a:txBody>
                    <a:bodyPr/>
                    <a:lstStyle/>
                    <a:p>
                      <a:r>
                        <a:rPr lang="fr-BE" sz="1400" dirty="0"/>
                        <a:t>Uber</a:t>
                      </a:r>
                      <a:endParaRPr lang="en-US" sz="1400" dirty="0"/>
                    </a:p>
                  </a:txBody>
                  <a:tcPr/>
                </a:tc>
                <a:tc>
                  <a:txBody>
                    <a:bodyPr/>
                    <a:lstStyle/>
                    <a:p>
                      <a:r>
                        <a:rPr lang="fr-BE" sz="1400" dirty="0"/>
                        <a:t>Plus grande compagnie </a:t>
                      </a:r>
                      <a:r>
                        <a:rPr lang="fr-FR" sz="1400" dirty="0"/>
                        <a:t>de taxi du monde</a:t>
                      </a:r>
                      <a:endParaRPr lang="en-US" sz="1400" dirty="0"/>
                    </a:p>
                  </a:txBody>
                  <a:tcPr/>
                </a:tc>
                <a:tc>
                  <a:txBody>
                    <a:bodyPr/>
                    <a:lstStyle/>
                    <a:p>
                      <a:r>
                        <a:rPr lang="fr-BE" sz="1400" dirty="0"/>
                        <a:t>Nombre</a:t>
                      </a:r>
                      <a:r>
                        <a:rPr lang="fr-BE" sz="1400" baseline="0" dirty="0"/>
                        <a:t> de </a:t>
                      </a:r>
                      <a:r>
                        <a:rPr lang="fr-BE" sz="1400" dirty="0"/>
                        <a:t> véhicules : 0</a:t>
                      </a:r>
                      <a:endParaRPr lang="en-US" sz="1400" dirty="0"/>
                    </a:p>
                  </a:txBody>
                  <a:tcPr/>
                </a:tc>
                <a:tc>
                  <a:txBody>
                    <a:bodyPr/>
                    <a:lstStyle/>
                    <a:p>
                      <a:r>
                        <a:rPr lang="en-US" sz="1400" i="1" kern="1200" dirty="0">
                          <a:solidFill>
                            <a:schemeClr val="dk1"/>
                          </a:solidFill>
                          <a:latin typeface="+mn-lt"/>
                          <a:ea typeface="+mn-ea"/>
                          <a:cs typeface="+mn-cs"/>
                        </a:rPr>
                        <a:t>Turn your car into a money machine</a:t>
                      </a:r>
                    </a:p>
                  </a:txBody>
                  <a:tcPr/>
                </a:tc>
                <a:tc>
                  <a:txBody>
                    <a:bodyPr/>
                    <a:lstStyle/>
                    <a:p>
                      <a:r>
                        <a:rPr lang="fr-BE" sz="1400" dirty="0"/>
                        <a:t>±</a:t>
                      </a:r>
                      <a:r>
                        <a:rPr lang="fr-BE" sz="1400" baseline="0" dirty="0"/>
                        <a:t> </a:t>
                      </a:r>
                      <a:r>
                        <a:rPr lang="fr-BE" sz="1400" dirty="0"/>
                        <a:t>50 billion $</a:t>
                      </a:r>
                      <a:endParaRPr lang="en-US" sz="1400" dirty="0"/>
                    </a:p>
                  </a:txBody>
                  <a:tcPr/>
                </a:tc>
                <a:extLst>
                  <a:ext uri="{0D108BD9-81ED-4DB2-BD59-A6C34878D82A}">
                    <a16:rowId xmlns:a16="http://schemas.microsoft.com/office/drawing/2014/main" xmlns="" val="10002"/>
                  </a:ext>
                </a:extLst>
              </a:tr>
              <a:tr h="731520">
                <a:tc>
                  <a:txBody>
                    <a:bodyPr/>
                    <a:lstStyle/>
                    <a:p>
                      <a:r>
                        <a:rPr lang="fr-BE" sz="1400" dirty="0"/>
                        <a:t>Facebook</a:t>
                      </a:r>
                      <a:endParaRPr lang="en-US" sz="1400" dirty="0"/>
                    </a:p>
                  </a:txBody>
                  <a:tcPr/>
                </a:tc>
                <a:tc>
                  <a:txBody>
                    <a:bodyPr/>
                    <a:lstStyle/>
                    <a:p>
                      <a:r>
                        <a:rPr lang="fr-BE" sz="1400" dirty="0"/>
                        <a:t>Plus grand média du monde (1,8 milliard</a:t>
                      </a:r>
                      <a:r>
                        <a:rPr lang="fr-BE" sz="1400" baseline="0" dirty="0"/>
                        <a:t> de membres)</a:t>
                      </a:r>
                      <a:endParaRPr lang="en-US" sz="1400" dirty="0"/>
                    </a:p>
                  </a:txBody>
                  <a:tcPr/>
                </a:tc>
                <a:tc>
                  <a:txBody>
                    <a:bodyPr/>
                    <a:lstStyle/>
                    <a:p>
                      <a:r>
                        <a:rPr lang="fr-BE" sz="1400" dirty="0"/>
                        <a:t>Fourniture</a:t>
                      </a:r>
                      <a:r>
                        <a:rPr lang="fr-BE" sz="1400" baseline="0" dirty="0"/>
                        <a:t> de contenu </a:t>
                      </a:r>
                      <a:r>
                        <a:rPr lang="fr-BE" sz="1400" dirty="0"/>
                        <a:t>: 0</a:t>
                      </a:r>
                      <a:endParaRPr lang="en-US" sz="1400" dirty="0"/>
                    </a:p>
                  </a:txBody>
                  <a:tcPr/>
                </a:tc>
                <a:tc>
                  <a:txBody>
                    <a:bodyPr/>
                    <a:lstStyle/>
                    <a:p>
                      <a:r>
                        <a:rPr lang="en-US" sz="1400" i="1" dirty="0"/>
                        <a:t>It’s free and always will be</a:t>
                      </a:r>
                    </a:p>
                  </a:txBody>
                  <a:tcPr/>
                </a:tc>
                <a:tc>
                  <a:txBody>
                    <a:bodyPr/>
                    <a:lstStyle/>
                    <a:p>
                      <a:r>
                        <a:rPr lang="fr-BE" sz="1400" dirty="0"/>
                        <a:t>±</a:t>
                      </a:r>
                      <a:r>
                        <a:rPr lang="fr-BE" sz="1400" baseline="0" dirty="0"/>
                        <a:t> </a:t>
                      </a:r>
                      <a:r>
                        <a:rPr lang="fr-BE" sz="1400" dirty="0"/>
                        <a:t>300 billion $</a:t>
                      </a:r>
                      <a:endParaRPr lang="en-US" sz="1400" dirty="0"/>
                    </a:p>
                  </a:txBody>
                  <a:tcPr/>
                </a:tc>
                <a:extLst>
                  <a:ext uri="{0D108BD9-81ED-4DB2-BD59-A6C34878D82A}">
                    <a16:rowId xmlns:a16="http://schemas.microsoft.com/office/drawing/2014/main" xmlns="" val="10003"/>
                  </a:ext>
                </a:extLst>
              </a:tr>
              <a:tr h="894722">
                <a:tc>
                  <a:txBody>
                    <a:bodyPr/>
                    <a:lstStyle/>
                    <a:p>
                      <a:r>
                        <a:rPr lang="fr-BE" sz="1400" dirty="0" err="1"/>
                        <a:t>Upwork</a:t>
                      </a:r>
                      <a:endParaRPr lang="en-US" sz="1400" dirty="0"/>
                    </a:p>
                  </a:txBody>
                  <a:tcPr/>
                </a:tc>
                <a:tc>
                  <a:txBody>
                    <a:bodyPr/>
                    <a:lstStyle/>
                    <a:p>
                      <a:r>
                        <a:rPr lang="fr-BE" sz="1400" dirty="0"/>
                        <a:t>Plus grand « employeur » (&gt; 10 millions</a:t>
                      </a:r>
                      <a:r>
                        <a:rPr lang="fr-BE" sz="1400" baseline="0" dirty="0"/>
                        <a:t> de « travailleurs »</a:t>
                      </a:r>
                      <a:r>
                        <a:rPr lang="fr-BE" sz="1400" dirty="0"/>
                        <a:t>)</a:t>
                      </a:r>
                      <a:endParaRPr lang="en-US" sz="1400" dirty="0"/>
                    </a:p>
                  </a:txBody>
                  <a:tcPr/>
                </a:tc>
                <a:tc>
                  <a:txBody>
                    <a:bodyPr/>
                    <a:lstStyle/>
                    <a:p>
                      <a:r>
                        <a:rPr lang="en-US" sz="1400" dirty="0" err="1"/>
                        <a:t>Quelques</a:t>
                      </a:r>
                      <a:r>
                        <a:rPr lang="en-US" sz="1400" baseline="0" dirty="0"/>
                        <a:t> </a:t>
                      </a:r>
                      <a:r>
                        <a:rPr lang="en-US" sz="1400" baseline="0" dirty="0" err="1"/>
                        <a:t>dizaines</a:t>
                      </a:r>
                      <a:r>
                        <a:rPr lang="en-US" sz="1400" baseline="0" dirty="0"/>
                        <a:t> de </a:t>
                      </a:r>
                      <a:r>
                        <a:rPr lang="en-US" sz="1400" baseline="0" dirty="0" err="1"/>
                        <a:t>salariés</a:t>
                      </a:r>
                      <a:endParaRPr lang="en-US" sz="1400" dirty="0"/>
                    </a:p>
                  </a:txBody>
                  <a:tcPr/>
                </a:tc>
                <a:tc>
                  <a:txBody>
                    <a:bodyPr/>
                    <a:lstStyle/>
                    <a:p>
                      <a:r>
                        <a:rPr lang="fr-BE" sz="1400" i="1" dirty="0" err="1"/>
                        <a:t>Build</a:t>
                      </a:r>
                      <a:r>
                        <a:rPr lang="fr-BE" sz="1400" i="1" baseline="0" dirty="0"/>
                        <a:t> </a:t>
                      </a:r>
                      <a:r>
                        <a:rPr lang="fr-BE" sz="1400" i="1" baseline="0" dirty="0" err="1"/>
                        <a:t>your</a:t>
                      </a:r>
                      <a:r>
                        <a:rPr lang="fr-BE" sz="1400" i="1" baseline="0" dirty="0"/>
                        <a:t> freelance business</a:t>
                      </a:r>
                      <a:endParaRPr lang="en-US" sz="1400" i="1" dirty="0"/>
                    </a:p>
                  </a:txBody>
                  <a:tcPr/>
                </a:tc>
                <a:tc>
                  <a:txBody>
                    <a:bodyPr/>
                    <a:lstStyle/>
                    <a:p>
                      <a:endParaRPr lang="en-US" sz="1400" dirty="0"/>
                    </a:p>
                    <a:p>
                      <a:endParaRPr lang="en-US" sz="1400" dirty="0"/>
                    </a:p>
                  </a:txBody>
                  <a:tcPr/>
                </a:tc>
                <a:extLst>
                  <a:ext uri="{0D108BD9-81ED-4DB2-BD59-A6C34878D82A}">
                    <a16:rowId xmlns:a16="http://schemas.microsoft.com/office/drawing/2014/main" xmlns="" val="10004"/>
                  </a:ext>
                </a:extLst>
              </a:tr>
              <a:tr h="1099231">
                <a:tc>
                  <a:txBody>
                    <a:bodyPr/>
                    <a:lstStyle/>
                    <a:p>
                      <a:r>
                        <a:rPr lang="en-US" sz="1400" dirty="0" err="1"/>
                        <a:t>Tripadvisor</a:t>
                      </a:r>
                      <a:endParaRPr lang="en-US" sz="1400" dirty="0"/>
                    </a:p>
                  </a:txBody>
                  <a:tcPr/>
                </a:tc>
                <a:tc>
                  <a:txBody>
                    <a:bodyPr/>
                    <a:lstStyle/>
                    <a:p>
                      <a:r>
                        <a:rPr lang="en-US" sz="1400" dirty="0"/>
                        <a:t>Plus </a:t>
                      </a:r>
                      <a:r>
                        <a:rPr lang="en-US" sz="1400" dirty="0" err="1"/>
                        <a:t>grande</a:t>
                      </a:r>
                      <a:r>
                        <a:rPr lang="en-US" sz="1400" dirty="0"/>
                        <a:t> </a:t>
                      </a:r>
                      <a:r>
                        <a:rPr lang="en-US" sz="1400" dirty="0" err="1"/>
                        <a:t>agence</a:t>
                      </a:r>
                      <a:r>
                        <a:rPr lang="en-US" sz="1400" dirty="0"/>
                        <a:t> de voyage du monde (350</a:t>
                      </a:r>
                      <a:r>
                        <a:rPr lang="en-US" sz="1400" baseline="0" dirty="0"/>
                        <a:t> millions </a:t>
                      </a:r>
                      <a:r>
                        <a:rPr lang="en-US" sz="1400" baseline="0" dirty="0" err="1"/>
                        <a:t>d’avis</a:t>
                      </a:r>
                      <a:r>
                        <a:rPr lang="en-US" sz="1400" baseline="0" dirty="0"/>
                        <a:t> de voyageurs)</a:t>
                      </a:r>
                      <a:endParaRPr lang="en-US" sz="1400" dirty="0"/>
                    </a:p>
                  </a:txBody>
                  <a:tcPr/>
                </a:tc>
                <a:tc>
                  <a:txBody>
                    <a:bodyPr/>
                    <a:lstStyle/>
                    <a:p>
                      <a:r>
                        <a:rPr lang="en-US" sz="1400" dirty="0" err="1"/>
                        <a:t>Quelques</a:t>
                      </a:r>
                      <a:r>
                        <a:rPr lang="en-US" sz="1400" baseline="0" dirty="0"/>
                        <a:t> </a:t>
                      </a:r>
                      <a:r>
                        <a:rPr lang="en-US" sz="1400" baseline="0" dirty="0" err="1"/>
                        <a:t>centaines</a:t>
                      </a:r>
                      <a:r>
                        <a:rPr lang="en-US" sz="1400" baseline="0" dirty="0"/>
                        <a:t> </a:t>
                      </a:r>
                      <a:r>
                        <a:rPr lang="en-US" sz="1400" baseline="0" dirty="0" err="1"/>
                        <a:t>d’</a:t>
                      </a:r>
                      <a:r>
                        <a:rPr lang="en-US" sz="1400" dirty="0" err="1"/>
                        <a:t>employés</a:t>
                      </a:r>
                      <a:endParaRPr lang="en-US" sz="1400" dirty="0"/>
                    </a:p>
                  </a:txBody>
                  <a:tcPr/>
                </a:tc>
                <a:tc>
                  <a:txBody>
                    <a:bodyPr/>
                    <a:lstStyle/>
                    <a:p>
                      <a:r>
                        <a:rPr lang="en-US" sz="1400" i="1" dirty="0"/>
                        <a:t>World's Largest Travel Site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a:t>±</a:t>
                      </a:r>
                      <a:r>
                        <a:rPr lang="fr-BE" sz="1400" baseline="0" dirty="0"/>
                        <a:t> 9</a:t>
                      </a:r>
                      <a:r>
                        <a:rPr lang="fr-BE" sz="1400" dirty="0"/>
                        <a:t> billion $</a:t>
                      </a:r>
                      <a:endParaRPr lang="en-US" sz="1400" dirty="0"/>
                    </a:p>
                    <a:p>
                      <a:endParaRPr lang="en-US" sz="1400" dirty="0"/>
                    </a:p>
                  </a:txBody>
                  <a:tcPr/>
                </a:tc>
                <a:extLst>
                  <a:ext uri="{0D108BD9-81ED-4DB2-BD59-A6C34878D82A}">
                    <a16:rowId xmlns:a16="http://schemas.microsoft.com/office/drawing/2014/main" xmlns="" val="3343045779"/>
                  </a:ext>
                </a:extLst>
              </a:tr>
            </a:tbl>
          </a:graphicData>
        </a:graphic>
      </p:graphicFrame>
      <p:sp>
        <p:nvSpPr>
          <p:cNvPr id="8" name="Rectangle 7"/>
          <p:cNvSpPr/>
          <p:nvPr>
            <p:custDataLst>
              <p:tags r:id="rId7"/>
            </p:custDataLst>
          </p:nvPr>
        </p:nvSpPr>
        <p:spPr>
          <a:xfrm>
            <a:off x="327793" y="836712"/>
            <a:ext cx="8348663" cy="923330"/>
          </a:xfrm>
          <a:prstGeom prst="rect">
            <a:avLst/>
          </a:prstGeom>
        </p:spPr>
        <p:txBody>
          <a:bodyPr wrap="square">
            <a:spAutoFit/>
          </a:bodyPr>
          <a:lstStyle/>
          <a:p>
            <a:pPr algn="l"/>
            <a:r>
              <a:rPr lang="fr-BE" dirty="0"/>
              <a:t>Ce n’est pas la plateforme qui crée la valeur, mais le membre (sa voiture, son appartement, ses données personnelles, ses avis, son travail…). La plateforme sert d’intermédiaire et prélève sa part. Par exemple :  </a:t>
            </a:r>
            <a:endParaRPr lang="fr-FR" dirty="0"/>
          </a:p>
        </p:txBody>
      </p:sp>
    </p:spTree>
    <p:extLst>
      <p:ext uri="{BB962C8B-B14F-4D97-AF65-F5344CB8AC3E}">
        <p14:creationId xmlns:p14="http://schemas.microsoft.com/office/powerpoint/2010/main" val="627969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7"/>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8"/>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1"/>
</p:tagLst>
</file>

<file path=ppt/tags/tag21.xml><?xml version="1.0" encoding="utf-8"?>
<p:tagLst xmlns:a="http://schemas.openxmlformats.org/drawingml/2006/main" xmlns:r="http://schemas.openxmlformats.org/officeDocument/2006/relationships" xmlns:p="http://schemas.openxmlformats.org/presentationml/2006/main">
  <p:tag name="NUM" val="1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8"/>
</p:tagLst>
</file>

<file path=ppt/tags/tag98.xml><?xml version="1.0" encoding="utf-8"?>
<p:tagLst xmlns:a="http://schemas.openxmlformats.org/drawingml/2006/main" xmlns:r="http://schemas.openxmlformats.org/officeDocument/2006/relationships" xmlns:p="http://schemas.openxmlformats.org/presentationml/2006/main">
  <p:tag name="NUM" val="10"/>
</p:tagLst>
</file>

<file path=ppt/tags/tag99.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ETUI_Onscreen">
  <a:themeElements>
    <a:clrScheme name="ETUI_Onscreen 1">
      <a:dk1>
        <a:srgbClr val="000000"/>
      </a:dk1>
      <a:lt1>
        <a:srgbClr val="FFFFFF"/>
      </a:lt1>
      <a:dk2>
        <a:srgbClr val="FFFFFF"/>
      </a:dk2>
      <a:lt2>
        <a:srgbClr val="808080"/>
      </a:lt2>
      <a:accent1>
        <a:srgbClr val="C2C2A0"/>
      </a:accent1>
      <a:accent2>
        <a:srgbClr val="9A996E"/>
      </a:accent2>
      <a:accent3>
        <a:srgbClr val="FFFFFF"/>
      </a:accent3>
      <a:accent4>
        <a:srgbClr val="000000"/>
      </a:accent4>
      <a:accent5>
        <a:srgbClr val="DDDDCD"/>
      </a:accent5>
      <a:accent6>
        <a:srgbClr val="8B8A63"/>
      </a:accent6>
      <a:hlink>
        <a:srgbClr val="4F4C25"/>
      </a:hlink>
      <a:folHlink>
        <a:srgbClr val="4F4C25"/>
      </a:folHlink>
    </a:clrScheme>
    <a:fontScheme name="ETUI_On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AAD3F1">
            <a:alpha val="25000"/>
          </a:srgbClr>
        </a:solidFill>
        <a:ln w="3175" cap="flat" cmpd="sng" algn="ctr">
          <a:solidFill>
            <a:srgbClr val="60A9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AAD3F1">
            <a:alpha val="25000"/>
          </a:srgbClr>
        </a:solidFill>
        <a:ln w="3175" cap="flat" cmpd="sng" algn="ctr">
          <a:solidFill>
            <a:srgbClr val="60A9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ETUI_Onscreen 1">
        <a:dk1>
          <a:srgbClr val="000000"/>
        </a:dk1>
        <a:lt1>
          <a:srgbClr val="FFFFFF"/>
        </a:lt1>
        <a:dk2>
          <a:srgbClr val="FFFFFF"/>
        </a:dk2>
        <a:lt2>
          <a:srgbClr val="808080"/>
        </a:lt2>
        <a:accent1>
          <a:srgbClr val="C2C2A0"/>
        </a:accent1>
        <a:accent2>
          <a:srgbClr val="9A996E"/>
        </a:accent2>
        <a:accent3>
          <a:srgbClr val="FFFFFF"/>
        </a:accent3>
        <a:accent4>
          <a:srgbClr val="000000"/>
        </a:accent4>
        <a:accent5>
          <a:srgbClr val="DDDDCD"/>
        </a:accent5>
        <a:accent6>
          <a:srgbClr val="8B8A63"/>
        </a:accent6>
        <a:hlink>
          <a:srgbClr val="4F4C25"/>
        </a:hlink>
        <a:folHlink>
          <a:srgbClr val="4F4C25"/>
        </a:folHlink>
      </a:clrScheme>
      <a:clrMap bg1="lt1" tx1="dk1" bg2="lt2" tx2="dk2" accent1="accent1" accent2="accent2" accent3="accent3" accent4="accent4" accent5="accent5" accent6="accent6" hlink="hlink" folHlink="folHlink"/>
    </a:extraClrScheme>
    <a:extraClrScheme>
      <a:clrScheme name="ETUI_Onscreen 2">
        <a:dk1>
          <a:srgbClr val="000000"/>
        </a:dk1>
        <a:lt1>
          <a:srgbClr val="FFFFFF"/>
        </a:lt1>
        <a:dk2>
          <a:srgbClr val="FFFFFF"/>
        </a:dk2>
        <a:lt2>
          <a:srgbClr val="808080"/>
        </a:lt2>
        <a:accent1>
          <a:srgbClr val="C4D9E4"/>
        </a:accent1>
        <a:accent2>
          <a:srgbClr val="9EC3DE"/>
        </a:accent2>
        <a:accent3>
          <a:srgbClr val="FFFFFF"/>
        </a:accent3>
        <a:accent4>
          <a:srgbClr val="000000"/>
        </a:accent4>
        <a:accent5>
          <a:srgbClr val="DEE9EF"/>
        </a:accent5>
        <a:accent6>
          <a:srgbClr val="8FB0C9"/>
        </a:accent6>
        <a:hlink>
          <a:srgbClr val="003F72"/>
        </a:hlink>
        <a:folHlink>
          <a:srgbClr val="003F72"/>
        </a:folHlink>
      </a:clrScheme>
      <a:clrMap bg1="lt1" tx1="dk1" bg2="lt2" tx2="dk2" accent1="accent1" accent2="accent2" accent3="accent3" accent4="accent4" accent5="accent5" accent6="accent6" hlink="hlink" folHlink="folHlink"/>
    </a:extraClrScheme>
    <a:extraClrScheme>
      <a:clrScheme name="ETUI_Onscreen 3">
        <a:dk1>
          <a:srgbClr val="000000"/>
        </a:dk1>
        <a:lt1>
          <a:srgbClr val="FFFFFF"/>
        </a:lt1>
        <a:dk2>
          <a:srgbClr val="FFFFFF"/>
        </a:dk2>
        <a:lt2>
          <a:srgbClr val="808080"/>
        </a:lt2>
        <a:accent1>
          <a:srgbClr val="B5DAD2"/>
        </a:accent1>
        <a:accent2>
          <a:srgbClr val="0D776E"/>
        </a:accent2>
        <a:accent3>
          <a:srgbClr val="FFFFFF"/>
        </a:accent3>
        <a:accent4>
          <a:srgbClr val="000000"/>
        </a:accent4>
        <a:accent5>
          <a:srgbClr val="D7EAE5"/>
        </a:accent5>
        <a:accent6>
          <a:srgbClr val="0B6B63"/>
        </a:accent6>
        <a:hlink>
          <a:srgbClr val="23423A"/>
        </a:hlink>
        <a:folHlink>
          <a:srgbClr val="21423A"/>
        </a:folHlink>
      </a:clrScheme>
      <a:clrMap bg1="lt1" tx1="dk1" bg2="lt2" tx2="dk2" accent1="accent1" accent2="accent2" accent3="accent3" accent4="accent4" accent5="accent5" accent6="accent6" hlink="hlink" folHlink="folHlink"/>
    </a:extraClrScheme>
    <a:extraClrScheme>
      <a:clrScheme name="ETUI_Onscreen 4">
        <a:dk1>
          <a:srgbClr val="000000"/>
        </a:dk1>
        <a:lt1>
          <a:srgbClr val="FFFFFF"/>
        </a:lt1>
        <a:dk2>
          <a:srgbClr val="FFFFFF"/>
        </a:dk2>
        <a:lt2>
          <a:srgbClr val="808080"/>
        </a:lt2>
        <a:accent1>
          <a:srgbClr val="B5B6B3"/>
        </a:accent1>
        <a:accent2>
          <a:srgbClr val="6C6F70"/>
        </a:accent2>
        <a:accent3>
          <a:srgbClr val="FFFFFF"/>
        </a:accent3>
        <a:accent4>
          <a:srgbClr val="000000"/>
        </a:accent4>
        <a:accent5>
          <a:srgbClr val="D7D7D6"/>
        </a:accent5>
        <a:accent6>
          <a:srgbClr val="616465"/>
        </a:accent6>
        <a:hlink>
          <a:srgbClr val="FF6319"/>
        </a:hlink>
        <a:folHlink>
          <a:srgbClr val="FF6319"/>
        </a:folHlink>
      </a:clrScheme>
      <a:clrMap bg1="lt1" tx1="dk1" bg2="lt2" tx2="dk2" accent1="accent1" accent2="accent2" accent3="accent3" accent4="accent4" accent5="accent5" accent6="accent6" hlink="hlink" folHlink="folHlink"/>
    </a:extraClrScheme>
    <a:extraClrScheme>
      <a:clrScheme name="ETUI_Onscreen 5">
        <a:dk1>
          <a:srgbClr val="000000"/>
        </a:dk1>
        <a:lt1>
          <a:srgbClr val="FFFFFF"/>
        </a:lt1>
        <a:dk2>
          <a:srgbClr val="FFFFFF"/>
        </a:dk2>
        <a:lt2>
          <a:srgbClr val="808080"/>
        </a:lt2>
        <a:accent1>
          <a:srgbClr val="BBE7E6"/>
        </a:accent1>
        <a:accent2>
          <a:srgbClr val="009AA6"/>
        </a:accent2>
        <a:accent3>
          <a:srgbClr val="FFFFFF"/>
        </a:accent3>
        <a:accent4>
          <a:srgbClr val="000000"/>
        </a:accent4>
        <a:accent5>
          <a:srgbClr val="DAF1F0"/>
        </a:accent5>
        <a:accent6>
          <a:srgbClr val="008B96"/>
        </a:accent6>
        <a:hlink>
          <a:srgbClr val="4D5357"/>
        </a:hlink>
        <a:folHlink>
          <a:srgbClr val="4D5357"/>
        </a:folHlink>
      </a:clrScheme>
      <a:clrMap bg1="lt1" tx1="dk1" bg2="lt2" tx2="dk2" accent1="accent1" accent2="accent2" accent3="accent3" accent4="accent4" accent5="accent5" accent6="accent6" hlink="hlink" folHlink="folHlink"/>
    </a:extraClrScheme>
    <a:extraClrScheme>
      <a:clrScheme name="ETUI_Onscreen 6">
        <a:dk1>
          <a:srgbClr val="000000"/>
        </a:dk1>
        <a:lt1>
          <a:srgbClr val="FFFFFF"/>
        </a:lt1>
        <a:dk2>
          <a:srgbClr val="FFFFFF"/>
        </a:dk2>
        <a:lt2>
          <a:srgbClr val="808080"/>
        </a:lt2>
        <a:accent1>
          <a:srgbClr val="EBCAB8"/>
        </a:accent1>
        <a:accent2>
          <a:srgbClr val="D52B1E"/>
        </a:accent2>
        <a:accent3>
          <a:srgbClr val="FFFFFF"/>
        </a:accent3>
        <a:accent4>
          <a:srgbClr val="000000"/>
        </a:accent4>
        <a:accent5>
          <a:srgbClr val="F3E1D8"/>
        </a:accent5>
        <a:accent6>
          <a:srgbClr val="C1261A"/>
        </a:accent6>
        <a:hlink>
          <a:srgbClr val="673327"/>
        </a:hlink>
        <a:folHlink>
          <a:srgbClr val="673327"/>
        </a:folHlink>
      </a:clrScheme>
      <a:clrMap bg1="lt1" tx1="dk1" bg2="lt2" tx2="dk2" accent1="accent1" accent2="accent2" accent3="accent3" accent4="accent4" accent5="accent5" accent6="accent6" hlink="hlink" folHlink="folHlink"/>
    </a:extraClrScheme>
    <a:extraClrScheme>
      <a:clrScheme name="ETUI_Onscreen 7">
        <a:dk1>
          <a:srgbClr val="000000"/>
        </a:dk1>
        <a:lt1>
          <a:srgbClr val="FFFFFF"/>
        </a:lt1>
        <a:dk2>
          <a:srgbClr val="FFFFFF"/>
        </a:dk2>
        <a:lt2>
          <a:srgbClr val="808080"/>
        </a:lt2>
        <a:accent1>
          <a:srgbClr val="BED600"/>
        </a:accent1>
        <a:accent2>
          <a:srgbClr val="009FDA"/>
        </a:accent2>
        <a:accent3>
          <a:srgbClr val="FFFFFF"/>
        </a:accent3>
        <a:accent4>
          <a:srgbClr val="000000"/>
        </a:accent4>
        <a:accent5>
          <a:srgbClr val="DBE8AA"/>
        </a:accent5>
        <a:accent6>
          <a:srgbClr val="0090C5"/>
        </a:accent6>
        <a:hlink>
          <a:srgbClr val="83847A"/>
        </a:hlink>
        <a:folHlink>
          <a:srgbClr val="83847A"/>
        </a:folHlink>
      </a:clrScheme>
      <a:clrMap bg1="lt1" tx1="dk1" bg2="lt2" tx2="dk2" accent1="accent1" accent2="accent2" accent3="accent3" accent4="accent4" accent5="accent5" accent6="accent6" hlink="hlink" folHlink="folHlink"/>
    </a:extraClrScheme>
    <a:extraClrScheme>
      <a:clrScheme name="ETUI_Onscreen 8">
        <a:dk1>
          <a:srgbClr val="000000"/>
        </a:dk1>
        <a:lt1>
          <a:srgbClr val="FFFFFF"/>
        </a:lt1>
        <a:dk2>
          <a:srgbClr val="FFFFFF"/>
        </a:dk2>
        <a:lt2>
          <a:srgbClr val="808080"/>
        </a:lt2>
        <a:accent1>
          <a:srgbClr val="B8CF95"/>
        </a:accent1>
        <a:accent2>
          <a:srgbClr val="69923A"/>
        </a:accent2>
        <a:accent3>
          <a:srgbClr val="FFFFFF"/>
        </a:accent3>
        <a:accent4>
          <a:srgbClr val="000000"/>
        </a:accent4>
        <a:accent5>
          <a:srgbClr val="D8E4C8"/>
        </a:accent5>
        <a:accent6>
          <a:srgbClr val="5E8434"/>
        </a:accent6>
        <a:hlink>
          <a:srgbClr val="C966CD"/>
        </a:hlink>
        <a:folHlink>
          <a:srgbClr val="C966CD"/>
        </a:folHlink>
      </a:clrScheme>
      <a:clrMap bg1="lt1" tx1="dk1" bg2="lt2" tx2="dk2" accent1="accent1" accent2="accent2" accent3="accent3" accent4="accent4" accent5="accent5" accent6="accent6" hlink="hlink" folHlink="folHlink"/>
    </a:extraClrScheme>
    <a:extraClrScheme>
      <a:clrScheme name="ETUI_Onscreen 9">
        <a:dk1>
          <a:srgbClr val="000000"/>
        </a:dk1>
        <a:lt1>
          <a:srgbClr val="FFFFFF"/>
        </a:lt1>
        <a:dk2>
          <a:srgbClr val="FFFFFF"/>
        </a:dk2>
        <a:lt2>
          <a:srgbClr val="808080"/>
        </a:lt2>
        <a:accent1>
          <a:srgbClr val="AACAE6"/>
        </a:accent1>
        <a:accent2>
          <a:srgbClr val="4B92DB"/>
        </a:accent2>
        <a:accent3>
          <a:srgbClr val="FFFFFF"/>
        </a:accent3>
        <a:accent4>
          <a:srgbClr val="000000"/>
        </a:accent4>
        <a:accent5>
          <a:srgbClr val="D2E1F0"/>
        </a:accent5>
        <a:accent6>
          <a:srgbClr val="4384C6"/>
        </a:accent6>
        <a:hlink>
          <a:srgbClr val="D2492B"/>
        </a:hlink>
        <a:folHlink>
          <a:srgbClr val="D249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Onscreencombi1</Template>
  <TotalTime>3612</TotalTime>
  <Words>1806</Words>
  <Application>Microsoft Macintosh PowerPoint</Application>
  <PresentationFormat>Présentation à l'écran (4:3)</PresentationFormat>
  <Paragraphs>275</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ETUI_Onscreen</vt:lpstr>
      <vt:lpstr>Custom Design</vt:lpstr>
      <vt:lpstr> La digitalisation de l’économie</vt:lpstr>
      <vt:lpstr>Plan</vt:lpstr>
      <vt:lpstr>1. Révolution numérique : de quoi parle-t-on ?</vt:lpstr>
      <vt:lpstr>2. Impacts sur les marchés du travail : les robots et la foule</vt:lpstr>
      <vt:lpstr>2.1 Les robots : automatisation de tâches complexes</vt:lpstr>
      <vt:lpstr>2.1 Les robots : automatisation de tâches complexes</vt:lpstr>
      <vt:lpstr>2.1 Les robots : automatisation de tâches complexes</vt:lpstr>
      <vt:lpstr>2.2  La foule : un nouveau business model</vt:lpstr>
      <vt:lpstr>2.2  La foule : l’économie de plateforme</vt:lpstr>
      <vt:lpstr>Risques sur les marchés du travail</vt:lpstr>
      <vt:lpstr>Risques sur les marchés du travail</vt:lpstr>
      <vt:lpstr>2.2  La foule : l’économie de plateforme</vt:lpstr>
      <vt:lpstr>3. Avenir sans emploi, ou travail sans avenir ? </vt:lpstr>
      <vt:lpstr>3. Avenir sans emploi, ou travail sans avenir ? </vt:lpstr>
      <vt:lpstr>4. Quelles réponses syndicales ? </vt:lpstr>
      <vt:lpstr>4. Quelles réponses syndicales ? </vt:lpstr>
      <vt:lpstr>Dans le dialogue social européen</vt:lpstr>
      <vt:lpstr>4. Quelles réponses syndicales ? </vt:lpstr>
      <vt:lpstr>4. Quelles réponses syndicales ? </vt:lpstr>
      <vt:lpstr>4. Quelles réponses syndicales ? </vt:lpstr>
      <vt:lpstr>Autres pistes pour l’avenir</vt:lpstr>
      <vt:lpstr>Présentation PowerPoint</vt:lpstr>
    </vt:vector>
  </TitlesOfParts>
  <Company>ETUH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Digitalisation of the economy</dc:title>
  <dc:creator>DEGRYSE, Christophe</dc:creator>
  <cp:lastModifiedBy>Grozelier</cp:lastModifiedBy>
  <cp:revision>310</cp:revision>
  <cp:lastPrinted>2016-02-01T14:23:56Z</cp:lastPrinted>
  <dcterms:created xsi:type="dcterms:W3CDTF">2016-01-19T09:33:01Z</dcterms:created>
  <dcterms:modified xsi:type="dcterms:W3CDTF">2017-11-12T21:10:40Z</dcterms:modified>
</cp:coreProperties>
</file>