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  <p:sldMasterId id="2147483946" r:id="rId2"/>
    <p:sldMasterId id="2147483970" r:id="rId3"/>
    <p:sldMasterId id="2147483982" r:id="rId4"/>
    <p:sldMasterId id="2147483994" r:id="rId5"/>
    <p:sldMasterId id="2147484007" r:id="rId6"/>
    <p:sldMasterId id="2147484019" r:id="rId7"/>
    <p:sldMasterId id="2147484031" r:id="rId8"/>
    <p:sldMasterId id="2147484043" r:id="rId9"/>
    <p:sldMasterId id="2147484056" r:id="rId10"/>
    <p:sldMasterId id="2147483958" r:id="rId11"/>
  </p:sldMasterIdLst>
  <p:notesMasterIdLst>
    <p:notesMasterId r:id="rId27"/>
  </p:notesMasterIdLst>
  <p:handoutMasterIdLst>
    <p:handoutMasterId r:id="rId28"/>
  </p:handoutMasterIdLst>
  <p:sldIdLst>
    <p:sldId id="326" r:id="rId12"/>
    <p:sldId id="327" r:id="rId13"/>
    <p:sldId id="328" r:id="rId14"/>
    <p:sldId id="329" r:id="rId15"/>
    <p:sldId id="330" r:id="rId16"/>
    <p:sldId id="331" r:id="rId17"/>
    <p:sldId id="311" r:id="rId18"/>
    <p:sldId id="325" r:id="rId19"/>
    <p:sldId id="314" r:id="rId20"/>
    <p:sldId id="315" r:id="rId21"/>
    <p:sldId id="316" r:id="rId22"/>
    <p:sldId id="319" r:id="rId23"/>
    <p:sldId id="321" r:id="rId24"/>
    <p:sldId id="322" r:id="rId25"/>
    <p:sldId id="294" r:id="rId26"/>
  </p:sldIdLst>
  <p:sldSz cx="9144000" cy="5143500" type="screen16x9"/>
  <p:notesSz cx="6794500" cy="9931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5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854" algn="l" defTabSz="91434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024" algn="l" defTabSz="91434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195" algn="l" defTabSz="91434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366" algn="l" defTabSz="91434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7A"/>
    <a:srgbClr val="B27289"/>
    <a:srgbClr val="9C938C"/>
    <a:srgbClr val="89C25E"/>
    <a:srgbClr val="666699"/>
    <a:srgbClr val="C1BBB7"/>
    <a:srgbClr val="697969"/>
    <a:srgbClr val="E39667"/>
    <a:srgbClr val="C2A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80" autoAdjust="0"/>
    <p:restoredTop sz="94660" autoAdjust="0"/>
  </p:normalViewPr>
  <p:slideViewPr>
    <p:cSldViewPr>
      <p:cViewPr varScale="1">
        <p:scale>
          <a:sx n="92" d="100"/>
          <a:sy n="92" d="100"/>
        </p:scale>
        <p:origin x="120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30" y="-90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485" cy="496031"/>
          </a:xfrm>
          <a:prstGeom prst="rect">
            <a:avLst/>
          </a:prstGeom>
        </p:spPr>
        <p:txBody>
          <a:bodyPr vert="horz" lIns="92056" tIns="46028" rIns="92056" bIns="460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496" y="0"/>
            <a:ext cx="2944485" cy="496031"/>
          </a:xfrm>
          <a:prstGeom prst="rect">
            <a:avLst/>
          </a:prstGeom>
        </p:spPr>
        <p:txBody>
          <a:bodyPr vert="horz" lIns="92056" tIns="46028" rIns="92056" bIns="460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E92B85-3B16-4563-9A80-43392DA0A254}" type="datetimeFigureOut">
              <a:rPr lang="fr-FR"/>
              <a:pPr>
                <a:defRPr/>
              </a:pPr>
              <a:t>09/11/2015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3829"/>
            <a:ext cx="2944485" cy="496031"/>
          </a:xfrm>
          <a:prstGeom prst="rect">
            <a:avLst/>
          </a:prstGeom>
        </p:spPr>
        <p:txBody>
          <a:bodyPr vert="horz" lIns="92056" tIns="46028" rIns="92056" bIns="460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496" y="9433829"/>
            <a:ext cx="2944485" cy="496031"/>
          </a:xfrm>
          <a:prstGeom prst="rect">
            <a:avLst/>
          </a:prstGeom>
        </p:spPr>
        <p:txBody>
          <a:bodyPr vert="horz" lIns="92056" tIns="46028" rIns="92056" bIns="460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DC1EC1-CFC6-48A2-AFED-BD9E5524DA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690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485" cy="496031"/>
          </a:xfrm>
          <a:prstGeom prst="rect">
            <a:avLst/>
          </a:prstGeom>
        </p:spPr>
        <p:txBody>
          <a:bodyPr vert="horz" lIns="92056" tIns="46028" rIns="92056" bIns="460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496" y="0"/>
            <a:ext cx="2944485" cy="496031"/>
          </a:xfrm>
          <a:prstGeom prst="rect">
            <a:avLst/>
          </a:prstGeom>
        </p:spPr>
        <p:txBody>
          <a:bodyPr vert="horz" lIns="92056" tIns="46028" rIns="92056" bIns="460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F20204-1D38-4F19-BB73-ABFEC7E09BD3}" type="datetimeFigureOut">
              <a:rPr lang="fr-FR"/>
              <a:pPr>
                <a:defRPr/>
              </a:pPr>
              <a:t>09/11/2015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147" y="4716915"/>
            <a:ext cx="5436207" cy="4468899"/>
          </a:xfrm>
          <a:prstGeom prst="rect">
            <a:avLst/>
          </a:prstGeom>
        </p:spPr>
        <p:txBody>
          <a:bodyPr vert="horz" lIns="92056" tIns="46028" rIns="92056" bIns="46028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3829"/>
            <a:ext cx="2944485" cy="496031"/>
          </a:xfrm>
          <a:prstGeom prst="rect">
            <a:avLst/>
          </a:prstGeom>
        </p:spPr>
        <p:txBody>
          <a:bodyPr vert="horz" lIns="92056" tIns="46028" rIns="92056" bIns="460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496" y="9433829"/>
            <a:ext cx="2944485" cy="496031"/>
          </a:xfrm>
          <a:prstGeom prst="rect">
            <a:avLst/>
          </a:prstGeom>
        </p:spPr>
        <p:txBody>
          <a:bodyPr vert="horz" lIns="92056" tIns="46028" rIns="92056" bIns="460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3E8539-EE96-4D38-84F9-267B415D3E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720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13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3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461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-164554"/>
            <a:ext cx="6858000" cy="17907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 dirty="0" smtClean="0"/>
              <a:t>Produire des données adéquates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7C71-69AA-4725-9809-066F9A8DA2D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42" y="1923678"/>
            <a:ext cx="3350443" cy="25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64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Réduire les expositions et sources d’exposition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7C71-69AA-4725-9809-066F9A8DA2D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6" y="1081630"/>
            <a:ext cx="2793181" cy="372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20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1001018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fr-FR" dirty="0" smtClean="0"/>
              <a:t>Réduire les inégalités d’exposition dans les territoires ruraux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7C71-69AA-4725-9809-066F9A8DA2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717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7C71-69AA-4725-9809-066F9A8DA2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969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e 13"/>
          <p:cNvGrpSpPr/>
          <p:nvPr userDrawn="1"/>
        </p:nvGrpSpPr>
        <p:grpSpPr>
          <a:xfrm>
            <a:off x="4247456" y="411510"/>
            <a:ext cx="4896544" cy="2092781"/>
            <a:chOff x="63501" y="1047750"/>
            <a:chExt cx="9020175" cy="1416844"/>
          </a:xfrm>
        </p:grpSpPr>
        <p:sp>
          <p:nvSpPr>
            <p:cNvPr id="5" name="Rectangle 4"/>
            <p:cNvSpPr/>
            <p:nvPr userDrawn="1"/>
          </p:nvSpPr>
          <p:spPr>
            <a:xfrm>
              <a:off x="63501" y="1087042"/>
              <a:ext cx="9020175" cy="1306114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 smtClean="0">
                  <a:latin typeface="Arial" pitchFamily="34" charset="0"/>
                  <a:cs typeface="Arial" pitchFamily="34" charset="0"/>
                </a:rPr>
                <a:t> www.lecese.fr</a:t>
              </a:r>
              <a:endParaRPr lang="en-US" sz="4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63501" y="1047750"/>
              <a:ext cx="9020175" cy="90488"/>
            </a:xfrm>
            <a:prstGeom prst="rect">
              <a:avLst/>
            </a:prstGeom>
            <a:solidFill>
              <a:schemeClr val="accent1">
                <a:tint val="60000"/>
              </a:schemeClr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3501" y="2381250"/>
              <a:ext cx="9020175" cy="83344"/>
            </a:xfrm>
            <a:prstGeom prst="rect">
              <a:avLst/>
            </a:prstGeom>
            <a:solidFill>
              <a:schemeClr val="accent5"/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10" name="Image 9" descr="Logo RF.(BLOC)300DP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2253" y="2986516"/>
            <a:ext cx="1750931" cy="1256200"/>
          </a:xfrm>
          <a:prstGeom prst="rect">
            <a:avLst/>
          </a:prstGeom>
        </p:spPr>
      </p:pic>
      <p:grpSp>
        <p:nvGrpSpPr>
          <p:cNvPr id="11" name="Groupe 10"/>
          <p:cNvGrpSpPr/>
          <p:nvPr userDrawn="1"/>
        </p:nvGrpSpPr>
        <p:grpSpPr>
          <a:xfrm>
            <a:off x="5796136" y="2931790"/>
            <a:ext cx="2016224" cy="1368152"/>
            <a:chOff x="5004048" y="2931790"/>
            <a:chExt cx="2736304" cy="18002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5004048" y="2931790"/>
              <a:ext cx="2736304" cy="18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 descr="Logo RF.(BLOC)300DPI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148064" y="3003798"/>
              <a:ext cx="2376264" cy="1652895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735E-C30A-4042-AAF7-0DFA4F5065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72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735E-C30A-4042-AAF7-0DFA4F5065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009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735E-C30A-4042-AAF7-0DFA4F5065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13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761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735E-C30A-4042-AAF7-0DFA4F5065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020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735E-C30A-4042-AAF7-0DFA4F5065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054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735E-C30A-4042-AAF7-0DFA4F5065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510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735E-C30A-4042-AAF7-0DFA4F5065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576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735E-C30A-4042-AAF7-0DFA4F5065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46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735E-C30A-4042-AAF7-0DFA4F5065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903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735E-C30A-4042-AAF7-0DFA4F5065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943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735E-C30A-4042-AAF7-0DFA4F5065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57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87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18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49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33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49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25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43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000" b="1" kern="1200" baseline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Identifier les urgences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Identifier et réduire les inégalités environnementales d’exposition</a:t>
            </a:r>
          </a:p>
          <a:p>
            <a:pPr lvl="1"/>
            <a:r>
              <a:rPr lang="fr-FR" dirty="0" smtClean="0"/>
              <a:t>Agir sur les déterminants de santé</a:t>
            </a:r>
          </a:p>
          <a:p>
            <a:pPr lvl="1"/>
            <a:r>
              <a:rPr lang="fr-FR" dirty="0" smtClean="0"/>
              <a:t>Réduire les inégalités dans les territoires ruraux</a:t>
            </a:r>
          </a:p>
          <a:p>
            <a:pPr lvl="1"/>
            <a:r>
              <a:rPr lang="fr-FR" dirty="0" smtClean="0"/>
              <a:t>Améliorer l’accès aux aménités en milieu urbain</a:t>
            </a:r>
          </a:p>
          <a:p>
            <a:pPr lvl="1"/>
            <a:r>
              <a:rPr lang="fr-FR" dirty="0" smtClean="0"/>
              <a:t>Lutter contre les inégalités Outre-mer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DDFA-D86C-49C9-A60F-E469B9A47F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19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400" b="1" kern="1200" baseline="0" smtClean="0">
          <a:solidFill>
            <a:schemeClr val="accent1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Favoriser la participation aux politiques environnementales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Lanceurs d’alerte</a:t>
            </a:r>
          </a:p>
          <a:p>
            <a:pPr lvl="0"/>
            <a:r>
              <a:rPr lang="fr-FR" dirty="0" smtClean="0"/>
              <a:t>Agendas 21</a:t>
            </a:r>
          </a:p>
          <a:p>
            <a:pPr lvl="0"/>
            <a:r>
              <a:rPr lang="fr-FR" dirty="0" smtClean="0"/>
              <a:t>Développer la capacité d’action sur l’environnement</a:t>
            </a:r>
          </a:p>
          <a:p>
            <a:pPr lvl="0"/>
            <a:r>
              <a:rPr lang="fr-FR" dirty="0" smtClean="0"/>
              <a:t>Renforcer la démocratie en matière de santé</a:t>
            </a:r>
          </a:p>
          <a:p>
            <a:pPr lvl="0"/>
            <a:r>
              <a:rPr lang="fr-FR" dirty="0" smtClean="0"/>
              <a:t>Former dès le plus jeune âge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5067-E894-4E74-BD6D-F2A924403B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627343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B735E-C30A-4042-AAF7-0DFA4F5065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39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Agir sur les déterminants socioéconomiques et environnementaux de santé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C7C71-69AA-4725-9809-066F9A8DA2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48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Réduire les inégalités d’exposition dans les territoires ruraux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Accès aux services publics et services au public</a:t>
            </a:r>
          </a:p>
          <a:p>
            <a:pPr lvl="0"/>
            <a:r>
              <a:rPr lang="fr-FR" dirty="0" smtClean="0"/>
              <a:t>Accès aux services de santé</a:t>
            </a:r>
          </a:p>
          <a:p>
            <a:pPr lvl="0"/>
            <a:r>
              <a:rPr lang="fr-FR" dirty="0" smtClean="0"/>
              <a:t>Accès au numérique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FBEB-EFD7-4B6C-B4CB-81AF37BC44D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423"/>
            <a:ext cx="3384376" cy="22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18328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Améliorer l’accès aux aménités environnementales en milieu urbain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Préserver et réintroduire la nature en ville</a:t>
            </a:r>
          </a:p>
          <a:p>
            <a:pPr lvl="0"/>
            <a:r>
              <a:rPr lang="fr-FR" dirty="0" smtClean="0"/>
              <a:t>Jardins familiaux</a:t>
            </a:r>
          </a:p>
          <a:p>
            <a:pPr lvl="0"/>
            <a:r>
              <a:rPr lang="fr-FR" dirty="0" smtClean="0"/>
              <a:t>Jardins thérapeutiques</a:t>
            </a:r>
          </a:p>
          <a:p>
            <a:pPr lvl="0"/>
            <a:r>
              <a:rPr lang="fr-FR" dirty="0" smtClean="0"/>
              <a:t>Parcs espaces boisés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4252-1986-443D-9EA0-40C5CA6378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234487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45479" y="5147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Lutter contre les inégalités d’exposition Outre-mer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6516" y="1112714"/>
            <a:ext cx="7886700" cy="358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Adaptation au risque climatique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3FB8E-7D13-4AF2-BCC5-4F15D1B202E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4236"/>
            <a:ext cx="2448271" cy="30780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779662"/>
            <a:ext cx="2894665" cy="26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76896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12347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Inégalités d’exposition Outre-mer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156112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Poursuivre et amplifier les actions des plans </a:t>
            </a:r>
            <a:r>
              <a:rPr lang="fr-FR" dirty="0" err="1" smtClean="0"/>
              <a:t>Chlordécone</a:t>
            </a:r>
            <a:r>
              <a:rPr lang="fr-FR" dirty="0" smtClean="0"/>
              <a:t> aux Antilles</a:t>
            </a:r>
          </a:p>
          <a:p>
            <a:pPr lvl="5"/>
            <a:r>
              <a:rPr lang="fr-FR" dirty="0" err="1" smtClean="0"/>
              <a:t>uatrième</a:t>
            </a:r>
            <a:r>
              <a:rPr lang="fr-FR" dirty="0" smtClean="0"/>
              <a:t> niveau</a:t>
            </a:r>
          </a:p>
          <a:p>
            <a:pPr lvl="6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01C38-7128-4D72-AE47-603A68CB8D4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1947622"/>
            <a:ext cx="4176463" cy="278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15147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Créer des dynamiques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5754" y="12684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Anticiper les conséquences économiques et sociales des politiques environnementales</a:t>
            </a:r>
          </a:p>
          <a:p>
            <a:pPr lvl="0"/>
            <a:r>
              <a:rPr lang="fr-FR" dirty="0" smtClean="0"/>
              <a:t>Favoriser la participation aux politiques environnementale</a:t>
            </a:r>
          </a:p>
          <a:p>
            <a:pPr lvl="0"/>
            <a:r>
              <a:rPr lang="fr-FR" dirty="0" smtClean="0"/>
              <a:t>Développer responsabilité et réparation environnementales</a:t>
            </a:r>
          </a:p>
          <a:p>
            <a:pPr lvl="0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3EFC-F3BB-43DB-B459-849DF9DE72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000578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Prévenir l’aggravation de la vulnérabilité énergétique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3"/>
            <a:r>
              <a:rPr lang="fr-FR" dirty="0" smtClean="0"/>
              <a:t>Logement			            Déplacement</a:t>
            </a:r>
          </a:p>
          <a:p>
            <a:pPr lvl="4"/>
            <a:endParaRPr lang="fr-FR" dirty="0" smtClean="0"/>
          </a:p>
          <a:p>
            <a:pPr lvl="4"/>
            <a:endParaRPr lang="fr-FR" dirty="0" smtClean="0"/>
          </a:p>
          <a:p>
            <a:pPr lvl="4"/>
            <a:endParaRPr lang="fr-FR" dirty="0" smtClean="0"/>
          </a:p>
          <a:p>
            <a:pPr lvl="4"/>
            <a:endParaRPr lang="fr-FR" dirty="0" smtClean="0"/>
          </a:p>
          <a:p>
            <a:pPr lvl="4"/>
            <a:r>
              <a:rPr lang="fr-FR" dirty="0" smtClean="0"/>
              <a:t>Cinquième 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073FD-2FD6-4A70-A544-62DCE279CDF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7205"/>
            <a:ext cx="3528392" cy="22279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87205"/>
            <a:ext cx="3592876" cy="228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60469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Développer responsabilité et réparation environnementales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Principe pollueur payeur</a:t>
            </a:r>
          </a:p>
          <a:p>
            <a:pPr lvl="0"/>
            <a:r>
              <a:rPr lang="fr-FR" dirty="0" smtClean="0"/>
              <a:t>Réparation du préjudice écologique</a:t>
            </a:r>
          </a:p>
          <a:p>
            <a:pPr lvl="0"/>
            <a:r>
              <a:rPr lang="fr-FR" dirty="0" smtClean="0"/>
              <a:t>Principe de précaution</a:t>
            </a:r>
          </a:p>
          <a:p>
            <a:pPr lvl="0"/>
            <a:r>
              <a:rPr lang="fr-FR" dirty="0" smtClean="0"/>
              <a:t>Se situer dans contexte international</a:t>
            </a:r>
          </a:p>
          <a:p>
            <a:pPr lvl="0"/>
            <a:r>
              <a:rPr lang="fr-FR" dirty="0" smtClean="0"/>
              <a:t>Développer la RSE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38758-6001-4C30-8A6A-E1B4E2A86D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418665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FEMMES ET INEGALITES ENVIRONNEMENTALES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Pierrette </a:t>
            </a:r>
            <a:r>
              <a:rPr lang="fr-FR" dirty="0" err="1" smtClean="0"/>
              <a:t>Crosemarie</a:t>
            </a:r>
            <a:endParaRPr lang="fr-FR" dirty="0" smtClean="0"/>
          </a:p>
          <a:p>
            <a:r>
              <a:rPr lang="fr-FR" dirty="0" smtClean="0"/>
              <a:t>Conseillère au CESE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6 novembre 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281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fr-FR" sz="3200" dirty="0"/>
              <a:t>Réduire les inégalités d’exposition dans les territoires ruraux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71413"/>
            <a:ext cx="3681442" cy="2448272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427984" y="1881188"/>
            <a:ext cx="4464496" cy="3262312"/>
          </a:xfrm>
        </p:spPr>
        <p:txBody>
          <a:bodyPr/>
          <a:lstStyle/>
          <a:p>
            <a:pPr lvl="0"/>
            <a:r>
              <a:rPr lang="fr-FR" dirty="0"/>
              <a:t>Accès aux services publics et services au public</a:t>
            </a:r>
          </a:p>
          <a:p>
            <a:pPr lvl="0"/>
            <a:r>
              <a:rPr lang="fr-FR" dirty="0"/>
              <a:t>Accès aux services de santé</a:t>
            </a:r>
          </a:p>
          <a:p>
            <a:pPr lvl="0"/>
            <a:r>
              <a:rPr lang="fr-FR" dirty="0"/>
              <a:t>Accès au numérique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2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7886700" cy="9937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fr-FR" sz="3200" dirty="0"/>
              <a:t>Améliorer l’accès aux aménités environnementales en milieu urbain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4891" y="1744762"/>
            <a:ext cx="7886700" cy="3262312"/>
          </a:xfrm>
        </p:spPr>
        <p:txBody>
          <a:bodyPr/>
          <a:lstStyle/>
          <a:p>
            <a:pPr lvl="0"/>
            <a:r>
              <a:rPr lang="fr-FR" sz="3400" dirty="0" smtClean="0"/>
              <a:t>Préserver </a:t>
            </a:r>
            <a:r>
              <a:rPr lang="fr-FR" sz="3400" dirty="0"/>
              <a:t>et réintroduire la nature en ville</a:t>
            </a:r>
          </a:p>
          <a:p>
            <a:pPr lvl="0"/>
            <a:r>
              <a:rPr lang="fr-FR" sz="3400" dirty="0"/>
              <a:t>Jardins familiaux</a:t>
            </a:r>
          </a:p>
          <a:p>
            <a:pPr lvl="0"/>
            <a:r>
              <a:rPr lang="fr-FR" sz="3400" dirty="0"/>
              <a:t>Jardins thérapeutiques</a:t>
            </a:r>
          </a:p>
          <a:p>
            <a:pPr lvl="0"/>
            <a:r>
              <a:rPr lang="fr-FR" sz="3400" dirty="0"/>
              <a:t>Parcs espaces boisés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1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8532" y="195486"/>
            <a:ext cx="7886700" cy="9937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fr-FR" sz="4000" dirty="0"/>
              <a:t>Créer des dynamiques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342" y="1419622"/>
            <a:ext cx="7980105" cy="3262312"/>
          </a:xfrm>
        </p:spPr>
        <p:txBody>
          <a:bodyPr/>
          <a:lstStyle/>
          <a:p>
            <a:pPr lvl="0"/>
            <a:r>
              <a:rPr lang="fr-FR" dirty="0"/>
              <a:t>Anticiper les conséquences économiques et sociales des politiques environnementales</a:t>
            </a:r>
          </a:p>
          <a:p>
            <a:pPr marL="0" indent="0">
              <a:buNone/>
            </a:pPr>
            <a:r>
              <a:rPr lang="fr-FR" dirty="0" smtClean="0"/>
              <a:t>Prévenir la précarité énergétique liée au logement et à la mobilité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5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fr-FR" sz="3600" dirty="0"/>
              <a:t>Favoriser la participation aux politiques environnementales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563638"/>
            <a:ext cx="7886700" cy="3262312"/>
          </a:xfrm>
        </p:spPr>
        <p:txBody>
          <a:bodyPr/>
          <a:lstStyle/>
          <a:p>
            <a:pPr lvl="0"/>
            <a:r>
              <a:rPr lang="fr-FR" sz="3200" dirty="0"/>
              <a:t>Lanceurs d’alerte</a:t>
            </a:r>
          </a:p>
          <a:p>
            <a:pPr lvl="0"/>
            <a:r>
              <a:rPr lang="fr-FR" sz="3200" dirty="0"/>
              <a:t>Agendas 21</a:t>
            </a:r>
          </a:p>
          <a:p>
            <a:pPr lvl="0"/>
            <a:r>
              <a:rPr lang="fr-FR" sz="3200" dirty="0"/>
              <a:t>Développer la capacité d’action sur l’environnement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4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fr-FR" sz="3600" dirty="0"/>
              <a:t>Développer responsabilité et réparation environnementales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3200" dirty="0"/>
              <a:t>Principe pollueur payeur</a:t>
            </a:r>
          </a:p>
          <a:p>
            <a:pPr lvl="0"/>
            <a:r>
              <a:rPr lang="fr-FR" sz="3200" dirty="0"/>
              <a:t>Réparation du préjudice </a:t>
            </a:r>
            <a:r>
              <a:rPr lang="fr-FR" sz="3200" dirty="0" smtClean="0"/>
              <a:t>écologique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5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études à poursuivre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attention particulière sur les femmes pauvres chefs de famille qui cumulent les handicaps, les femmes âgées</a:t>
            </a:r>
          </a:p>
          <a:p>
            <a:r>
              <a:rPr lang="fr-FR" dirty="0" smtClean="0"/>
              <a:t>Conditions de vie et d’habitat</a:t>
            </a:r>
          </a:p>
          <a:p>
            <a:r>
              <a:rPr lang="fr-FR" dirty="0" smtClean="0"/>
              <a:t>Participation à la vie de la cité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Inégalités d’accès aux ressources naturelles: eau, air, sol, énergie</a:t>
            </a:r>
          </a:p>
          <a:p>
            <a:r>
              <a:rPr lang="fr-FR" dirty="0" smtClean="0"/>
              <a:t>Inégalités d’exposition aux risques, pollutions et nuisances</a:t>
            </a:r>
          </a:p>
          <a:p>
            <a:r>
              <a:rPr lang="fr-FR" dirty="0" smtClean="0"/>
              <a:t>Inégalités d’accès aux aménités (qualité environnementale)</a:t>
            </a:r>
          </a:p>
          <a:p>
            <a:r>
              <a:rPr lang="fr-FR" dirty="0" smtClean="0"/>
              <a:t>Inégalités dans la capacité d’action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</a:t>
            </a:r>
            <a:r>
              <a:rPr smtClean="0"/>
              <a:t>u plan international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 impacts forts pour les femmes des dérèglements climatiques:</a:t>
            </a:r>
          </a:p>
          <a:p>
            <a:r>
              <a:rPr lang="fr-FR" dirty="0" smtClean="0"/>
              <a:t>Accès à l’eau, combustibles, ressources vivrières</a:t>
            </a:r>
          </a:p>
          <a:p>
            <a:r>
              <a:rPr lang="fr-FR" dirty="0" smtClean="0"/>
              <a:t>Cumul d’inégalités sociales et environnementales</a:t>
            </a:r>
          </a:p>
          <a:p>
            <a:r>
              <a:rPr lang="fr-FR" dirty="0" smtClean="0"/>
              <a:t>Un manifeste: les femmes actrices de la lutte contre le dérèglement climatique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</a:t>
            </a:r>
            <a:r>
              <a:rPr smtClean="0"/>
              <a:t>u plan national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4 approches des inégalités environnementales:</a:t>
            </a:r>
          </a:p>
          <a:p>
            <a:r>
              <a:rPr lang="fr-FR" dirty="0" smtClean="0"/>
              <a:t>Inégalités entre territoires qui résultent des ressources naturelles</a:t>
            </a:r>
          </a:p>
          <a:p>
            <a:r>
              <a:rPr lang="fr-FR" dirty="0" smtClean="0"/>
              <a:t>Inégalités produites par l’histoire avec une répartition spatiale des groupes sociaux</a:t>
            </a:r>
          </a:p>
          <a:p>
            <a:r>
              <a:rPr lang="fr-FR" dirty="0" smtClean="0"/>
              <a:t>Inégalités d’exposition aux nuisances et risques</a:t>
            </a:r>
          </a:p>
          <a:p>
            <a:r>
              <a:rPr lang="fr-FR" dirty="0" smtClean="0"/>
              <a:t>Inégalités d’accès dans la capacité d’action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r>
              <a:rPr smtClean="0"/>
              <a:t>our l'outre mer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Engager sans attendre l’adaptation au changement climatique</a:t>
            </a:r>
          </a:p>
          <a:p>
            <a:r>
              <a:rPr lang="fr-FR" dirty="0" smtClean="0"/>
              <a:t>Les populations les plus fragiles vivent dans les zones les plus exposées par la montée des océans, les phénomènes extrêmes (sécheresse, ouragans, inondations..)</a:t>
            </a:r>
          </a:p>
          <a:p>
            <a:r>
              <a:rPr lang="fr-FR" dirty="0" smtClean="0"/>
              <a:t>Importance des familles monoparentales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r>
              <a:rPr smtClean="0"/>
              <a:t>our l'outre mer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Effectivité du droit à l’eau</a:t>
            </a:r>
          </a:p>
          <a:p>
            <a:r>
              <a:rPr lang="fr-FR" dirty="0" smtClean="0"/>
              <a:t>Mettre à niveau les infrastructures d’assainissement et réseaux d’eau potable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fr-FR" sz="4000" dirty="0" smtClean="0"/>
              <a:t>Pour tous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fr-FR" sz="3200" b="1" dirty="0"/>
              <a:t>Identifier et réduire les inégalités </a:t>
            </a:r>
            <a:r>
              <a:rPr lang="fr-FR" sz="3200" b="1" dirty="0" smtClean="0"/>
              <a:t>environnementales d’exposition</a:t>
            </a:r>
          </a:p>
          <a:p>
            <a:pPr lvl="1">
              <a:spcBef>
                <a:spcPts val="1800"/>
              </a:spcBef>
            </a:pPr>
            <a:r>
              <a:rPr lang="fr-FR" sz="2800" dirty="0" smtClean="0"/>
              <a:t>Agir </a:t>
            </a:r>
            <a:r>
              <a:rPr lang="fr-FR" sz="2800" dirty="0"/>
              <a:t>sur les déterminants de santé</a:t>
            </a:r>
          </a:p>
          <a:p>
            <a:pPr lvl="1"/>
            <a:r>
              <a:rPr lang="fr-FR" sz="2800" dirty="0"/>
              <a:t>Réduire les inégalités dans les territoires ruraux</a:t>
            </a:r>
          </a:p>
          <a:p>
            <a:pPr lvl="1"/>
            <a:r>
              <a:rPr lang="fr-FR" sz="2800" dirty="0"/>
              <a:t>Améliorer l’accès aux aménités en milieu urbain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9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1289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fr-FR" sz="3200" dirty="0"/>
              <a:t>Agir sur les déterminants socioéconomiques et environnementaux de santé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35645"/>
            <a:ext cx="7886700" cy="2996679"/>
          </a:xfrm>
        </p:spPr>
        <p:txBody>
          <a:bodyPr/>
          <a:lstStyle/>
          <a:p>
            <a:endParaRPr lang="fr-FR" dirty="0" smtClean="0"/>
          </a:p>
          <a:p>
            <a:r>
              <a:rPr lang="fr-FR" sz="3200" dirty="0" smtClean="0"/>
              <a:t>Avoir une approche globale de la santé</a:t>
            </a:r>
          </a:p>
          <a:p>
            <a:pPr>
              <a:spcBef>
                <a:spcPts val="1800"/>
              </a:spcBef>
            </a:pPr>
            <a:r>
              <a:rPr lang="fr-FR" sz="3200" dirty="0" smtClean="0"/>
              <a:t>Promouvoir la prévention en matière de santé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1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Réduire les expositions et sources d’exposition</a:t>
            </a:r>
            <a:endParaRPr lang="fr-FR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70124"/>
            <a:ext cx="2664296" cy="3262312"/>
          </a:xfrm>
          <a:prstGeom prst="rect">
            <a:avLst/>
          </a:prstGeom>
        </p:spPr>
      </p:pic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563888" y="1368011"/>
            <a:ext cx="4824536" cy="3262312"/>
          </a:xfrm>
        </p:spPr>
        <p:txBody>
          <a:bodyPr/>
          <a:lstStyle/>
          <a:p>
            <a:r>
              <a:rPr lang="fr-FR" dirty="0" smtClean="0">
                <a:cs typeface="Arial" panose="020B0604020202020204" pitchFamily="34" charset="0"/>
              </a:rPr>
              <a:t>Maintenir l’effort de réduction des nuisances sonores</a:t>
            </a:r>
          </a:p>
          <a:p>
            <a:r>
              <a:rPr lang="fr-FR" dirty="0" smtClean="0">
                <a:cs typeface="Arial" panose="020B0604020202020204" pitchFamily="34" charset="0"/>
              </a:rPr>
              <a:t>Améliorer la qualité de l’air</a:t>
            </a:r>
          </a:p>
          <a:p>
            <a:r>
              <a:rPr lang="fr-FR" dirty="0" smtClean="0">
                <a:cs typeface="Arial" panose="020B0604020202020204" pitchFamily="34" charset="0"/>
              </a:rPr>
              <a:t>Assurer un environnement domestique sain</a:t>
            </a:r>
          </a:p>
          <a:p>
            <a:r>
              <a:rPr lang="fr-FR" dirty="0" smtClean="0">
                <a:cs typeface="Arial" panose="020B0604020202020204" pitchFamily="34" charset="0"/>
              </a:rPr>
              <a:t>Prévenir les risques naturels et technologiques</a:t>
            </a:r>
          </a:p>
          <a:p>
            <a:pPr marL="0" indent="0">
              <a:buNone/>
            </a:pPr>
            <a:endParaRPr lang="fr-FR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DDFA-D86C-49C9-A60F-E469B9A47FE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9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6236</TotalTime>
  <Words>416</Words>
  <Application>Microsoft Office PowerPoint</Application>
  <PresentationFormat>Affichage à l'écran (16:9)</PresentationFormat>
  <Paragraphs>78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10_Conception personnalisée</vt:lpstr>
      <vt:lpstr>Conception personnalisée</vt:lpstr>
      <vt:lpstr>2_Conception personnalisée</vt:lpstr>
      <vt:lpstr>3_Conception personnalisée</vt:lpstr>
      <vt:lpstr>4_Conception personnalisée</vt:lpstr>
      <vt:lpstr>5_Conception personnalisée</vt:lpstr>
      <vt:lpstr>6_Conception personnalisée</vt:lpstr>
      <vt:lpstr>7_Conception personnalisée</vt:lpstr>
      <vt:lpstr>8_Conception personnalisée</vt:lpstr>
      <vt:lpstr>9_Conception personnalisée</vt:lpstr>
      <vt:lpstr>1_Conception personnalisée</vt:lpstr>
      <vt:lpstr>FEMMES ET INEGALITES ENVIRONNEMENTALES</vt:lpstr>
      <vt:lpstr>définition</vt:lpstr>
      <vt:lpstr>Au plan international</vt:lpstr>
      <vt:lpstr>Au plan national</vt:lpstr>
      <vt:lpstr>Pour l'outre mer</vt:lpstr>
      <vt:lpstr>Pour l'outre mer</vt:lpstr>
      <vt:lpstr>Pour tous</vt:lpstr>
      <vt:lpstr>Agir sur les déterminants socioéconomiques et environnementaux de santé</vt:lpstr>
      <vt:lpstr>Réduire les expositions et sources d’exposition</vt:lpstr>
      <vt:lpstr>Réduire les inégalités d’exposition dans les territoires ruraux</vt:lpstr>
      <vt:lpstr>Améliorer l’accès aux aménités environnementales en milieu urbain</vt:lpstr>
      <vt:lpstr>Créer des dynamiques</vt:lpstr>
      <vt:lpstr>Favoriser la participation aux politiques environnementales</vt:lpstr>
      <vt:lpstr>Développer responsabilité et réparation environnementales</vt:lpstr>
      <vt:lpstr>Des études à poursuivre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hgagnere</dc:creator>
  <cp:lastModifiedBy>Maryse</cp:lastModifiedBy>
  <cp:revision>744</cp:revision>
  <cp:lastPrinted>2015-01-12T16:07:57Z</cp:lastPrinted>
  <dcterms:created xsi:type="dcterms:W3CDTF">2012-10-22T12:00:42Z</dcterms:created>
  <dcterms:modified xsi:type="dcterms:W3CDTF">2015-11-09T11:14:49Z</dcterms:modified>
</cp:coreProperties>
</file>