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76" r:id="rId2"/>
    <p:sldId id="946" r:id="rId3"/>
    <p:sldId id="947" r:id="rId4"/>
    <p:sldId id="948" r:id="rId5"/>
    <p:sldId id="949" r:id="rId6"/>
    <p:sldId id="951" r:id="rId7"/>
    <p:sldId id="950" r:id="rId8"/>
    <p:sldId id="932" r:id="rId9"/>
    <p:sldId id="954" r:id="rId10"/>
    <p:sldId id="956" r:id="rId11"/>
    <p:sldId id="953" r:id="rId12"/>
    <p:sldId id="952" r:id="rId13"/>
    <p:sldId id="929" r:id="rId14"/>
    <p:sldId id="955" r:id="rId15"/>
    <p:sldId id="957" r:id="rId16"/>
    <p:sldId id="958" r:id="rId17"/>
  </p:sldIdLst>
  <p:sldSz cx="9144000" cy="6858000" type="screen4x3"/>
  <p:notesSz cx="9928225" cy="6797675"/>
  <p:defaultTextStyle>
    <a:defPPr>
      <a:defRPr lang="fr-FR"/>
    </a:defPPr>
    <a:lvl1pPr algn="r" rtl="0" eaLnBrk="0" fontAlgn="base" hangingPunct="0">
      <a:spcBef>
        <a:spcPct val="20000"/>
      </a:spcBef>
      <a:spcAft>
        <a:spcPct val="0"/>
      </a:spcAft>
      <a:buClr>
        <a:srgbClr val="A50021"/>
      </a:buClr>
      <a:buSzPct val="150000"/>
      <a:buChar char="•"/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1pPr>
    <a:lvl2pPr marL="457200" algn="r" rtl="0" eaLnBrk="0" fontAlgn="base" hangingPunct="0">
      <a:spcBef>
        <a:spcPct val="20000"/>
      </a:spcBef>
      <a:spcAft>
        <a:spcPct val="0"/>
      </a:spcAft>
      <a:buClr>
        <a:srgbClr val="A50021"/>
      </a:buClr>
      <a:buSzPct val="150000"/>
      <a:buChar char="•"/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2pPr>
    <a:lvl3pPr marL="914400" algn="r" rtl="0" eaLnBrk="0" fontAlgn="base" hangingPunct="0">
      <a:spcBef>
        <a:spcPct val="20000"/>
      </a:spcBef>
      <a:spcAft>
        <a:spcPct val="0"/>
      </a:spcAft>
      <a:buClr>
        <a:srgbClr val="A50021"/>
      </a:buClr>
      <a:buSzPct val="150000"/>
      <a:buChar char="•"/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3pPr>
    <a:lvl4pPr marL="1371600" algn="r" rtl="0" eaLnBrk="0" fontAlgn="base" hangingPunct="0">
      <a:spcBef>
        <a:spcPct val="20000"/>
      </a:spcBef>
      <a:spcAft>
        <a:spcPct val="0"/>
      </a:spcAft>
      <a:buClr>
        <a:srgbClr val="A50021"/>
      </a:buClr>
      <a:buSzPct val="150000"/>
      <a:buChar char="•"/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4pPr>
    <a:lvl5pPr marL="1828800" algn="r" rtl="0" eaLnBrk="0" fontAlgn="base" hangingPunct="0">
      <a:spcBef>
        <a:spcPct val="20000"/>
      </a:spcBef>
      <a:spcAft>
        <a:spcPct val="0"/>
      </a:spcAft>
      <a:buClr>
        <a:srgbClr val="A50021"/>
      </a:buClr>
      <a:buSzPct val="150000"/>
      <a:buChar char="•"/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folHlink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0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5344"/>
    <a:srgbClr val="009900"/>
    <a:srgbClr val="E2007A"/>
    <a:srgbClr val="FFA7D7"/>
    <a:srgbClr val="FF6600"/>
    <a:srgbClr val="FFCC00"/>
    <a:srgbClr val="FF9933"/>
    <a:srgbClr val="FFFF00"/>
    <a:srgbClr val="C5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76" autoAdjust="0"/>
    <p:restoredTop sz="94727" autoAdjust="0"/>
  </p:normalViewPr>
  <p:slideViewPr>
    <p:cSldViewPr snapToGrid="0">
      <p:cViewPr>
        <p:scale>
          <a:sx n="111" d="100"/>
          <a:sy n="111" d="100"/>
        </p:scale>
        <p:origin x="-300" y="162"/>
      </p:cViewPr>
      <p:guideLst>
        <p:guide orient="horz" pos="4319"/>
        <p:guide pos="5759"/>
      </p:guideLst>
    </p:cSldViewPr>
  </p:slideViewPr>
  <p:outlineViewPr>
    <p:cViewPr>
      <p:scale>
        <a:sx n="20" d="100"/>
        <a:sy n="20" d="100"/>
      </p:scale>
      <p:origin x="36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932" y="-90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2527" cy="3395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algn="l"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700" y="1"/>
            <a:ext cx="4302527" cy="3395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8160"/>
            <a:ext cx="4302527" cy="3395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algn="l"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700" y="6458160"/>
            <a:ext cx="4302527" cy="3395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82AA4F2-EFA4-403A-A36A-01ED67F547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769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58030" cy="3669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algn="l"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5739" y="0"/>
            <a:ext cx="4355809" cy="3669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>
            <a:lvl1pPr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0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94063" y="522288"/>
            <a:ext cx="3349625" cy="251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0932" y="3243315"/>
            <a:ext cx="7259682" cy="30345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32856"/>
            <a:ext cx="4358030" cy="3669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algn="l"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5739" y="6432856"/>
            <a:ext cx="4355809" cy="3669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15" tIns="45907" rIns="91815" bIns="45907" numCol="1" anchor="b" anchorCtr="0" compatLnSpc="1">
            <a:prstTxWarp prst="textNoShape">
              <a:avLst/>
            </a:prstTxWarp>
          </a:bodyPr>
          <a:lstStyle>
            <a:lvl1pPr defTabSz="91724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9DBCD6-DFF7-4C05-BEDE-3C3459D798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7724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70250" y="511175"/>
            <a:ext cx="3397250" cy="2547938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7613" y="3226445"/>
            <a:ext cx="7273002" cy="30609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444364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7C1704-9880-4AD7-A4F3-647A45AF062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122A0A-E66B-419A-BA2E-01C2C6FEAFB3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7C1704-9880-4AD7-A4F3-647A45AF062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F47A0-49C8-4FA7-A157-BA55D5038B7A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70DFD9-006E-4976-8A1D-D30F83E7270A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9250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13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51663" y="0"/>
            <a:ext cx="2192337" cy="6096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1475" y="0"/>
            <a:ext cx="6427788" cy="6096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626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1475" y="0"/>
            <a:ext cx="8772525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06400" y="1485900"/>
            <a:ext cx="4051300" cy="46101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10100" y="1485900"/>
            <a:ext cx="4051300" cy="4610100"/>
          </a:xfrm>
        </p:spPr>
        <p:txBody>
          <a:bodyPr/>
          <a:lstStyle/>
          <a:p>
            <a:pPr lvl="0"/>
            <a:endParaRPr lang="fr-FR" noProof="0" smtClean="0"/>
          </a:p>
        </p:txBody>
      </p:sp>
    </p:spTree>
    <p:extLst>
      <p:ext uri="{BB962C8B-B14F-4D97-AF65-F5344CB8AC3E}">
        <p14:creationId xmlns:p14="http://schemas.microsoft.com/office/powerpoint/2010/main" val="278642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77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5667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6400" y="1485900"/>
            <a:ext cx="4051300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0100" y="1485900"/>
            <a:ext cx="4051300" cy="461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83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44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91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77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30362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479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1475" y="0"/>
            <a:ext cx="8772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485900"/>
            <a:ext cx="8255000" cy="4610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381000" cy="1123950"/>
          </a:xfrm>
          <a:prstGeom prst="rect">
            <a:avLst/>
          </a:prstGeom>
          <a:solidFill>
            <a:srgbClr val="E200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fld id="{9A657BAB-139C-4B78-B217-99A7B3B3599B}" type="slidenum">
              <a:rPr lang="fr-FR" altLang="fr-FR" sz="1400" b="1" smtClean="0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‹N°›</a:t>
            </a:fld>
            <a:endParaRPr lang="fr-FR" altLang="fr-FR" sz="1800" b="1" dirty="0" smtClean="0">
              <a:solidFill>
                <a:schemeClr val="bg1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77825" y="1098550"/>
            <a:ext cx="8766175" cy="0"/>
          </a:xfrm>
          <a:prstGeom prst="line">
            <a:avLst/>
          </a:prstGeom>
          <a:noFill/>
          <a:ln w="50800">
            <a:solidFill>
              <a:srgbClr val="E2007A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-4763" y="6589713"/>
            <a:ext cx="6985001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fr-FR" altLang="fr-FR" sz="1000" dirty="0" smtClean="0">
                <a:solidFill>
                  <a:schemeClr val="tx1"/>
                </a:solidFill>
              </a:rPr>
              <a:t>CREDOC</a:t>
            </a:r>
            <a:endParaRPr lang="fr-FR" altLang="fr-FR" sz="1000" dirty="0" smtClean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Verdana" pitchFamily="34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E2007A"/>
        </a:buClr>
        <a:buSzPct val="120000"/>
        <a:buFont typeface="Arial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047750" indent="-285750" algn="l" rtl="0" eaLnBrk="0" fontAlgn="base" hangingPunct="0">
        <a:spcBef>
          <a:spcPct val="50000"/>
        </a:spcBef>
        <a:spcAft>
          <a:spcPct val="0"/>
        </a:spcAft>
        <a:buClr>
          <a:srgbClr val="E2007A"/>
        </a:buClr>
        <a:buSzPct val="120000"/>
        <a:buFont typeface="Arial" charset="0"/>
        <a:buChar char="•"/>
        <a:defRPr sz="1600">
          <a:solidFill>
            <a:schemeClr val="tx1"/>
          </a:solidFill>
          <a:latin typeface="+mn-lt"/>
        </a:defRPr>
      </a:lvl2pPr>
      <a:lvl3pPr marL="1162050" indent="-24765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3pPr>
      <a:lvl4pPr marL="13716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4pPr>
      <a:lvl5pPr marL="18288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5pPr>
      <a:lvl6pPr marL="22860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6pPr>
      <a:lvl7pPr marL="27432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7pPr>
      <a:lvl8pPr marL="32004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8pPr>
      <a:lvl9pPr marL="3657600" algn="l" rtl="0" eaLnBrk="0" fontAlgn="base" hangingPunct="0">
        <a:spcBef>
          <a:spcPct val="50000"/>
        </a:spcBef>
        <a:spcAft>
          <a:spcPct val="0"/>
        </a:spcAft>
        <a:buClr>
          <a:srgbClr val="990033"/>
        </a:buClr>
        <a:buSzPct val="120000"/>
        <a:buChar char="•"/>
        <a:defRPr sz="1000" i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1720" y="3107744"/>
            <a:ext cx="7974769" cy="3308027"/>
          </a:xfrm>
        </p:spPr>
        <p:txBody>
          <a:bodyPr/>
          <a:lstStyle/>
          <a:p>
            <a:pPr algn="l"/>
            <a:r>
              <a:rPr lang="fr-FR" altLang="fr-FR" sz="1400" b="1" dirty="0" smtClean="0">
                <a:solidFill>
                  <a:srgbClr val="00B0F0"/>
                </a:solidFill>
              </a:rPr>
              <a:t>Pascale Hébel</a:t>
            </a:r>
            <a:br>
              <a:rPr lang="fr-FR" altLang="fr-FR" sz="1400" b="1" dirty="0" smtClean="0">
                <a:solidFill>
                  <a:srgbClr val="00B0F0"/>
                </a:solidFill>
              </a:rPr>
            </a:br>
            <a:r>
              <a:rPr lang="fr-FR" altLang="fr-FR" sz="1400" b="1" dirty="0" smtClean="0">
                <a:solidFill>
                  <a:schemeClr val="accent2"/>
                </a:solidFill>
              </a:rPr>
              <a:t>Directrice du </a:t>
            </a:r>
            <a:r>
              <a:rPr lang="fr-FR" altLang="fr-FR" sz="1400" b="1" dirty="0" smtClean="0">
                <a:solidFill>
                  <a:schemeClr val="accent2"/>
                </a:solidFill>
              </a:rPr>
              <a:t>pôle Consommation et Entreprise du </a:t>
            </a:r>
            <a:r>
              <a:rPr lang="fr-FR" altLang="fr-FR" sz="1400" b="1" dirty="0" smtClean="0">
                <a:solidFill>
                  <a:schemeClr val="accent2"/>
                </a:solidFill>
              </a:rPr>
              <a:t>CREDOC</a:t>
            </a:r>
            <a:br>
              <a:rPr lang="fr-FR" altLang="fr-FR" sz="1400" b="1" dirty="0" smtClean="0">
                <a:solidFill>
                  <a:schemeClr val="accent2"/>
                </a:solidFill>
              </a:rPr>
            </a:br>
            <a:r>
              <a:rPr lang="fr-FR" altLang="fr-FR" sz="1400" b="1" dirty="0">
                <a:solidFill>
                  <a:schemeClr val="accent2"/>
                </a:solidFill>
              </a:rPr>
              <a:t/>
            </a:r>
            <a:br>
              <a:rPr lang="fr-FR" altLang="fr-FR" sz="1400" b="1" dirty="0">
                <a:solidFill>
                  <a:schemeClr val="accent2"/>
                </a:solidFill>
              </a:rPr>
            </a:br>
            <a:r>
              <a:rPr lang="fr-FR" altLang="fr-FR" sz="1600" b="1" dirty="0" smtClean="0">
                <a:solidFill>
                  <a:schemeClr val="accent3"/>
                </a:solidFill>
              </a:rPr>
              <a:t>6 novembre 2015</a:t>
            </a:r>
            <a:r>
              <a:rPr lang="fr-FR" altLang="fr-FR" sz="1600" b="1" dirty="0" smtClean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fr-FR" altLang="fr-FR" sz="16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fr-FR" altLang="fr-FR" sz="1400" b="1" dirty="0" smtClean="0">
                <a:solidFill>
                  <a:schemeClr val="accent3"/>
                </a:solidFill>
              </a:rPr>
              <a:t/>
            </a:r>
            <a:br>
              <a:rPr lang="fr-FR" altLang="fr-FR" sz="1400" b="1" dirty="0" smtClean="0">
                <a:solidFill>
                  <a:schemeClr val="accent3"/>
                </a:solidFill>
              </a:rPr>
            </a:br>
            <a:r>
              <a:rPr lang="fr-FR" altLang="fr-FR" sz="1200" dirty="0" smtClean="0"/>
              <a:t/>
            </a:r>
            <a:br>
              <a:rPr lang="fr-FR" altLang="fr-FR" sz="1200" dirty="0" smtClean="0"/>
            </a:br>
            <a:r>
              <a:rPr lang="fr-FR" altLang="fr-FR" sz="1200" dirty="0" smtClean="0"/>
              <a:t/>
            </a:r>
            <a:br>
              <a:rPr lang="fr-FR" altLang="fr-FR" sz="1200" dirty="0" smtClean="0"/>
            </a:br>
            <a:r>
              <a:rPr lang="fr-FR" altLang="fr-FR" sz="1200" dirty="0" smtClean="0"/>
              <a:t/>
            </a:r>
            <a:br>
              <a:rPr lang="fr-FR" altLang="fr-FR" sz="1200" dirty="0" smtClean="0"/>
            </a:br>
            <a:r>
              <a:rPr lang="fr-FR" altLang="fr-FR" sz="1200" dirty="0" smtClean="0"/>
              <a:t/>
            </a:r>
            <a:br>
              <a:rPr lang="fr-FR" altLang="fr-FR" sz="1200" dirty="0" smtClean="0"/>
            </a:br>
            <a:r>
              <a:rPr lang="fr-FR" altLang="fr-FR" sz="1200" dirty="0" smtClean="0"/>
              <a:t/>
            </a:r>
            <a:br>
              <a:rPr lang="fr-FR" altLang="fr-FR" sz="1200" dirty="0" smtClean="0"/>
            </a:br>
            <a:r>
              <a:rPr lang="fr-FR" altLang="fr-FR" sz="1200" dirty="0" smtClean="0">
                <a:cs typeface="Times New Roman" pitchFamily="18" charset="0"/>
              </a:rPr>
              <a:t/>
            </a:r>
            <a:br>
              <a:rPr lang="fr-FR" altLang="fr-FR" sz="1200" dirty="0" smtClean="0">
                <a:cs typeface="Times New Roman" pitchFamily="18" charset="0"/>
              </a:rPr>
            </a:br>
            <a:r>
              <a:rPr lang="fr-FR" altLang="fr-FR" sz="1200" dirty="0" smtClean="0">
                <a:cs typeface="Times New Roman" pitchFamily="18" charset="0"/>
              </a:rPr>
              <a:t/>
            </a:r>
            <a:br>
              <a:rPr lang="fr-FR" altLang="fr-FR" sz="1200" dirty="0" smtClean="0">
                <a:cs typeface="Times New Roman" pitchFamily="18" charset="0"/>
              </a:rPr>
            </a:br>
            <a:endParaRPr lang="fr-FR" altLang="fr-FR" sz="1200" dirty="0" smtClean="0">
              <a:cs typeface="Times New Roman" pitchFamily="18" charset="0"/>
            </a:endParaRPr>
          </a:p>
        </p:txBody>
      </p:sp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391720" y="1743658"/>
            <a:ext cx="8285302" cy="1016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l">
              <a:buFontTx/>
              <a:buNone/>
            </a:pPr>
            <a:r>
              <a:rPr lang="fr-FR" altLang="fr-FR" sz="3000" b="1" dirty="0" smtClean="0">
                <a:solidFill>
                  <a:schemeClr val="bg2"/>
                </a:solidFill>
              </a:rPr>
              <a:t>Place des femmes dans les nouveaux modes de consommation</a:t>
            </a:r>
            <a:endParaRPr lang="fr-FR" altLang="fr-FR" sz="3000" b="1" dirty="0">
              <a:solidFill>
                <a:schemeClr val="bg2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endParaRPr lang="fr-FR" alt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Le taux de cyberacheteurs masculins est largement supérieur</a:t>
            </a:r>
          </a:p>
        </p:txBody>
      </p:sp>
      <p:pic>
        <p:nvPicPr>
          <p:cNvPr id="5734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863" y="1412875"/>
            <a:ext cx="7716837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743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 </a:t>
            </a:r>
            <a:r>
              <a:rPr lang="fr-FR" dirty="0"/>
              <a:t>effets d’altérité en </a:t>
            </a:r>
            <a:r>
              <a:rPr lang="fr-FR" dirty="0" smtClean="0"/>
              <a:t>diminution</a:t>
            </a:r>
            <a:r>
              <a:rPr lang="fr-FR" altLang="fr-FR" b="1" dirty="0">
                <a:solidFill>
                  <a:schemeClr val="bg2"/>
                </a:solidFill>
              </a:rPr>
              <a:t/>
            </a:r>
            <a:br>
              <a:rPr lang="fr-FR" altLang="fr-FR" b="1" dirty="0">
                <a:solidFill>
                  <a:schemeClr val="bg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(Voir travaux « Comment consomment les hommes et les femmes ? », CR N°309, Mathé T. et Hébel P. CREDOC, www.credoc.fr)</a:t>
            </a:r>
          </a:p>
          <a:p>
            <a:pPr lvl="0"/>
            <a:r>
              <a:rPr lang="fr-FR" dirty="0" smtClean="0"/>
              <a:t>L’achat </a:t>
            </a:r>
            <a:r>
              <a:rPr lang="fr-FR" dirty="0"/>
              <a:t>de vêtement apparaît comme un loisir prioritairement féminin. </a:t>
            </a:r>
            <a:endParaRPr lang="fr-FR" dirty="0" smtClean="0"/>
          </a:p>
          <a:p>
            <a:pPr lvl="0"/>
            <a:r>
              <a:rPr lang="fr-FR" dirty="0" smtClean="0"/>
              <a:t>… </a:t>
            </a:r>
            <a:r>
              <a:rPr lang="fr-FR" dirty="0"/>
              <a:t>mais plus masculines pour l’alcool-tabac, les transports, hôtels restaurants</a:t>
            </a:r>
            <a:endParaRPr lang="fr-FR" b="1" dirty="0"/>
          </a:p>
          <a:p>
            <a:r>
              <a:rPr lang="fr-FR" dirty="0" smtClean="0"/>
              <a:t>Les </a:t>
            </a:r>
            <a:r>
              <a:rPr lang="fr-FR" dirty="0"/>
              <a:t>dépenses en transport (achats et usages automobiles, transports en commun, …) sont très fortement corrélées avec la forte présence d’hommes que ce soit en 1979 ou en </a:t>
            </a:r>
            <a:r>
              <a:rPr lang="fr-FR" dirty="0" smtClean="0"/>
              <a:t>2006 </a:t>
            </a:r>
          </a:p>
          <a:p>
            <a:r>
              <a:rPr lang="fr-FR" dirty="0" smtClean="0"/>
              <a:t>La </a:t>
            </a:r>
            <a:r>
              <a:rPr lang="fr-FR" dirty="0"/>
              <a:t>communication : un plaisir d’achat pour les hommes, un usage pour les </a:t>
            </a:r>
            <a:r>
              <a:rPr lang="fr-FR" dirty="0" smtClean="0"/>
              <a:t>femmes (les </a:t>
            </a:r>
            <a:r>
              <a:rPr lang="fr-FR" dirty="0"/>
              <a:t>ménages plus féminins consacrent un peu plus de budget à la </a:t>
            </a:r>
            <a:r>
              <a:rPr lang="fr-FR" dirty="0" smtClean="0"/>
              <a:t>communication)</a:t>
            </a:r>
            <a:endParaRPr lang="fr-FR" dirty="0"/>
          </a:p>
          <a:p>
            <a:pPr lvl="0"/>
            <a:r>
              <a:rPr lang="fr-FR" dirty="0" smtClean="0"/>
              <a:t>Des </a:t>
            </a:r>
            <a:r>
              <a:rPr lang="fr-FR" dirty="0"/>
              <a:t>courses alimentaires encore majoritairement effectuées par les </a:t>
            </a:r>
            <a:r>
              <a:rPr lang="fr-FR" dirty="0" smtClean="0"/>
              <a:t>femmes … mais un changement générationnel en cours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72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chemeClr val="bg2"/>
                </a:solidFill>
              </a:rPr>
              <a:t>Place des femmes dans les nouveaux modes de consommation</a:t>
            </a:r>
            <a:br>
              <a:rPr lang="fr-FR" altLang="fr-FR" b="1" dirty="0">
                <a:solidFill>
                  <a:schemeClr val="bg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femmes plus impliquées dans la consommation engagée …</a:t>
            </a:r>
          </a:p>
          <a:p>
            <a:endParaRPr lang="fr-FR" dirty="0"/>
          </a:p>
          <a:p>
            <a:r>
              <a:rPr lang="fr-FR" dirty="0" smtClean="0"/>
              <a:t>… mais pas de différences significatives sur la pratiques de consommation collaborative ….</a:t>
            </a:r>
          </a:p>
          <a:p>
            <a:endParaRPr lang="fr-FR" dirty="0"/>
          </a:p>
          <a:p>
            <a:r>
              <a:rPr lang="fr-FR" dirty="0" smtClean="0"/>
              <a:t>… des effets d’altérité en diminution mais toujours aussi caricaturés…</a:t>
            </a:r>
          </a:p>
          <a:p>
            <a:endParaRPr lang="fr-FR" dirty="0"/>
          </a:p>
          <a:p>
            <a:r>
              <a:rPr lang="fr-FR" dirty="0" smtClean="0"/>
              <a:t>… une place clé dans les pratiques d’alimentation durable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  <p:sp>
        <p:nvSpPr>
          <p:cNvPr id="5" name="Flèche droite 4"/>
          <p:cNvSpPr/>
          <p:nvPr/>
        </p:nvSpPr>
        <p:spPr bwMode="auto">
          <a:xfrm>
            <a:off x="188006" y="3931065"/>
            <a:ext cx="555477" cy="3503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49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0" y="1162050"/>
            <a:ext cx="9144000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buFontTx/>
              <a:buNone/>
            </a:pPr>
            <a:r>
              <a:rPr lang="fr-FR" altLang="fr-FR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 des </a:t>
            </a:r>
            <a:r>
              <a:rPr lang="fr-FR" altLang="fr-FR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hommes faisant la cuisine au moins une fois par semaine (dans les ménages en couple)</a:t>
            </a:r>
            <a:endParaRPr lang="fr-FR" altLang="fr-FR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0" y="6241489"/>
            <a:ext cx="9144000" cy="216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l">
              <a:buFontTx/>
              <a:buNone/>
            </a:pPr>
            <a:r>
              <a:rPr lang="fr-FR" altLang="fr-FR" sz="800" dirty="0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Source : </a:t>
            </a:r>
            <a:r>
              <a:rPr lang="fr-FR" altLang="fr-FR" sz="800" dirty="0" smtClean="0">
                <a:solidFill>
                  <a:schemeClr val="bg2"/>
                </a:solidFill>
                <a:latin typeface="Tahoma" pitchFamily="34" charset="0"/>
                <a:cs typeface="Times New Roman" pitchFamily="18" charset="0"/>
              </a:rPr>
              <a:t>Enquêtes CCAF, CREDOC</a:t>
            </a:r>
          </a:p>
        </p:txBody>
      </p:sp>
      <p:sp>
        <p:nvSpPr>
          <p:cNvPr id="92164" name="Rectangle 5"/>
          <p:cNvSpPr>
            <a:spLocks noChangeArrowheads="1"/>
          </p:cNvSpPr>
          <p:nvPr/>
        </p:nvSpPr>
        <p:spPr bwMode="auto">
          <a:xfrm>
            <a:off x="371475" y="0"/>
            <a:ext cx="87725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defRPr sz="1400">
                <a:solidFill>
                  <a:schemeClr val="folHlink"/>
                </a:solidFill>
                <a:latin typeface="Verdana" pitchFamily="34" charset="0"/>
              </a:defRPr>
            </a:lvl1pPr>
            <a:lvl2pPr marL="742950" indent="-285750">
              <a:defRPr sz="1400">
                <a:solidFill>
                  <a:schemeClr val="folHlink"/>
                </a:solidFill>
                <a:latin typeface="Verdana" pitchFamily="34" charset="0"/>
              </a:defRPr>
            </a:lvl2pPr>
            <a:lvl3pPr marL="11430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3pPr>
            <a:lvl4pPr marL="16002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4pPr>
            <a:lvl5pPr marL="2057400" indent="-228600">
              <a:defRPr sz="1400">
                <a:solidFill>
                  <a:schemeClr val="folHlink"/>
                </a:solidFill>
                <a:latin typeface="Verdana" pitchFamily="34" charset="0"/>
              </a:defRPr>
            </a:lvl5pPr>
            <a:lvl6pPr marL="25146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6pPr>
            <a:lvl7pPr marL="29718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7pPr>
            <a:lvl8pPr marL="34290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8pPr>
            <a:lvl9pPr marL="3886200" indent="-228600" algn="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Char char="•"/>
              <a:defRPr sz="1400">
                <a:solidFill>
                  <a:schemeClr val="folHlink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 dirty="0" smtClean="0">
                <a:solidFill>
                  <a:schemeClr val="tx1"/>
                </a:solidFill>
              </a:rPr>
              <a:t>Les hommes des jeunes générations des classes moyennes font la cuisine … </a:t>
            </a:r>
            <a:endParaRPr lang="fr-FR" altLang="fr-FR" sz="20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54" y="2170632"/>
            <a:ext cx="6145722" cy="379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202363" y="1453584"/>
            <a:ext cx="2437435" cy="843988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>
            <a:lvl1pPr defTabSz="1042988" eaLnBrk="0" hangingPunct="0">
              <a:buSzPct val="140000"/>
              <a:buBlip>
                <a:blip r:embed="rId3"/>
              </a:buBlip>
              <a:defRPr sz="21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42988" eaLnBrk="0" hangingPunct="0">
              <a:spcBef>
                <a:spcPct val="50000"/>
              </a:spcBef>
              <a:buFont typeface="Arial" charset="0"/>
              <a:buBlip>
                <a:blip r:embed="rId4"/>
              </a:buBlip>
              <a:defRPr sz="1400" b="1" u="sng">
                <a:solidFill>
                  <a:srgbClr val="009EE0"/>
                </a:solidFill>
                <a:latin typeface="Arial" charset="0"/>
                <a:cs typeface="Arial" charset="0"/>
              </a:defRPr>
            </a:lvl2pPr>
            <a:lvl3pPr marL="1143000" indent="-228600" defTabSz="1042988" eaLnBrk="0" hangingPunct="0">
              <a:spcBef>
                <a:spcPct val="60000"/>
              </a:spcBef>
              <a:buBlip>
                <a:blip r:embed="rId5"/>
              </a:buBlip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42988" eaLnBrk="0" hangingPunct="0">
              <a:spcBef>
                <a:spcPct val="60000"/>
              </a:spcBef>
              <a:buFont typeface="Arial" charset="0"/>
              <a:buBlip>
                <a:blip r:embed="rId6"/>
              </a:buBlip>
              <a:defRPr sz="1300">
                <a:solidFill>
                  <a:schemeClr val="bg2"/>
                </a:solidFill>
                <a:latin typeface="Arial" charset="0"/>
                <a:cs typeface="Arial" charset="0"/>
              </a:defRPr>
            </a:lvl4pPr>
            <a:lvl5pPr marL="2057400" indent="-228600" defTabSz="1042988" eaLnBrk="0" hangingPunct="0">
              <a:lnSpc>
                <a:spcPct val="180000"/>
              </a:lnSpc>
              <a:spcAft>
                <a:spcPct val="10000"/>
              </a:spcAft>
              <a:buSzPct val="150000"/>
              <a:buFont typeface="Arial" charset="0"/>
              <a:buBlip>
                <a:blip r:embed="rId4"/>
              </a:buBlip>
              <a:defRPr sz="1000" i="1">
                <a:solidFill>
                  <a:schemeClr val="bg2"/>
                </a:solidFill>
                <a:latin typeface="Arial" charset="0"/>
                <a:cs typeface="Arial" charset="0"/>
              </a:defRPr>
            </a:lvl5pPr>
            <a:lvl6pPr marL="2514600" indent="-228600" defTabSz="1042988" eaLnBrk="0" fontAlgn="base" hangingPunct="0">
              <a:lnSpc>
                <a:spcPct val="180000"/>
              </a:lnSpc>
              <a:spcBef>
                <a:spcPct val="20000"/>
              </a:spcBef>
              <a:spcAft>
                <a:spcPct val="10000"/>
              </a:spcAft>
              <a:buSzPct val="150000"/>
              <a:buFont typeface="Arial" charset="0"/>
              <a:buBlip>
                <a:blip r:embed="rId4"/>
              </a:buBlip>
              <a:defRPr sz="1000" i="1">
                <a:solidFill>
                  <a:schemeClr val="bg2"/>
                </a:solidFill>
                <a:latin typeface="Arial" charset="0"/>
                <a:cs typeface="Arial" charset="0"/>
              </a:defRPr>
            </a:lvl6pPr>
            <a:lvl7pPr marL="2971800" indent="-228600" defTabSz="1042988" eaLnBrk="0" fontAlgn="base" hangingPunct="0">
              <a:lnSpc>
                <a:spcPct val="180000"/>
              </a:lnSpc>
              <a:spcBef>
                <a:spcPct val="20000"/>
              </a:spcBef>
              <a:spcAft>
                <a:spcPct val="10000"/>
              </a:spcAft>
              <a:buSzPct val="150000"/>
              <a:buFont typeface="Arial" charset="0"/>
              <a:buBlip>
                <a:blip r:embed="rId4"/>
              </a:buBlip>
              <a:defRPr sz="1000" i="1">
                <a:solidFill>
                  <a:schemeClr val="bg2"/>
                </a:solidFill>
                <a:latin typeface="Arial" charset="0"/>
                <a:cs typeface="Arial" charset="0"/>
              </a:defRPr>
            </a:lvl7pPr>
            <a:lvl8pPr marL="3429000" indent="-228600" defTabSz="1042988" eaLnBrk="0" fontAlgn="base" hangingPunct="0">
              <a:lnSpc>
                <a:spcPct val="180000"/>
              </a:lnSpc>
              <a:spcBef>
                <a:spcPct val="20000"/>
              </a:spcBef>
              <a:spcAft>
                <a:spcPct val="10000"/>
              </a:spcAft>
              <a:buSzPct val="150000"/>
              <a:buFont typeface="Arial" charset="0"/>
              <a:buBlip>
                <a:blip r:embed="rId4"/>
              </a:buBlip>
              <a:defRPr sz="1000" i="1">
                <a:solidFill>
                  <a:schemeClr val="bg2"/>
                </a:solidFill>
                <a:latin typeface="Arial" charset="0"/>
                <a:cs typeface="Arial" charset="0"/>
              </a:defRPr>
            </a:lvl8pPr>
            <a:lvl9pPr marL="3886200" indent="-228600" defTabSz="1042988" eaLnBrk="0" fontAlgn="base" hangingPunct="0">
              <a:lnSpc>
                <a:spcPct val="180000"/>
              </a:lnSpc>
              <a:spcBef>
                <a:spcPct val="20000"/>
              </a:spcBef>
              <a:spcAft>
                <a:spcPct val="10000"/>
              </a:spcAft>
              <a:buSzPct val="150000"/>
              <a:buFont typeface="Arial" charset="0"/>
              <a:buBlip>
                <a:blip r:embed="rId4"/>
              </a:buBlip>
              <a:defRPr sz="1000" i="1">
                <a:solidFill>
                  <a:schemeClr val="bg2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SzTx/>
              <a:buFontTx/>
              <a:buNone/>
            </a:pPr>
            <a:r>
              <a:rPr lang="fr-FR" altLang="fr-FR" sz="1200" b="0" i="0" dirty="0">
                <a:latin typeface="Tahoma" panose="020B0604030504040204" pitchFamily="34" charset="0"/>
                <a:cs typeface="Tahoma" panose="020B0604030504040204" pitchFamily="34" charset="0"/>
              </a:rPr>
              <a:t>Chez les plus jeunes (75% des 15-24 ans et 67% des 25-34</a:t>
            </a:r>
            <a:r>
              <a:rPr lang="fr-FR" altLang="fr-FR" sz="1200" b="0" i="0" dirty="0" smtClean="0">
                <a:latin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fr-FR" altLang="fr-FR" sz="1200" b="0" i="0" dirty="0">
                <a:latin typeface="Tahoma" panose="020B0604030504040204" pitchFamily="34" charset="0"/>
                <a:cs typeface="Tahoma" panose="020B0604030504040204" pitchFamily="34" charset="0"/>
              </a:rPr>
              <a:t>chez les employés (66%) et prof intermédiaires (60%)</a:t>
            </a:r>
          </a:p>
        </p:txBody>
      </p:sp>
      <p:cxnSp>
        <p:nvCxnSpPr>
          <p:cNvPr id="3" name="Connecteur en angle 2"/>
          <p:cNvCxnSpPr>
            <a:stCxn id="7" idx="1"/>
          </p:cNvCxnSpPr>
          <p:nvPr/>
        </p:nvCxnSpPr>
        <p:spPr bwMode="auto">
          <a:xfrm rot="10800000" flipV="1">
            <a:off x="5939327" y="1875577"/>
            <a:ext cx="263036" cy="760547"/>
          </a:xfrm>
          <a:prstGeom prst="bentConnector2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252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La durée des courses est croissante chez les hommes et à la baisse pour les femmes</a:t>
            </a:r>
          </a:p>
        </p:txBody>
      </p:sp>
      <p:pic>
        <p:nvPicPr>
          <p:cNvPr id="522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863" y="1412875"/>
            <a:ext cx="7716837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31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Consommation frugale et attitudes de prévention chez les femmes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(Voir travaux sur l’alimentation - CREDOC, www.credoc.fr)</a:t>
            </a:r>
          </a:p>
          <a:p>
            <a:pPr lvl="0"/>
            <a:r>
              <a:rPr lang="fr-FR" dirty="0" smtClean="0"/>
              <a:t>Les femmes mangent moins et …</a:t>
            </a:r>
          </a:p>
          <a:p>
            <a:pPr lvl="0"/>
            <a:endParaRPr lang="fr-FR" b="1" dirty="0"/>
          </a:p>
          <a:p>
            <a:r>
              <a:rPr lang="fr-FR" dirty="0" smtClean="0"/>
              <a:t>Plus de fruits/légumes – moins de viande, charcuterie, … …</a:t>
            </a:r>
          </a:p>
          <a:p>
            <a:endParaRPr lang="fr-FR" b="1" dirty="0" smtClean="0"/>
          </a:p>
          <a:p>
            <a:r>
              <a:rPr lang="fr-FR" b="1" dirty="0" smtClean="0"/>
              <a:t>Leur régime alimentaire est meilleur en coût carbone</a:t>
            </a:r>
          </a:p>
          <a:p>
            <a:endParaRPr lang="fr-FR" b="1" dirty="0" smtClean="0"/>
          </a:p>
          <a:p>
            <a:r>
              <a:rPr lang="fr-FR" b="1" dirty="0" smtClean="0"/>
              <a:t>Elle sont systématiquement plus attentives à la nutrition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2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Des intentions plus favorables au développement durable …</a:t>
            </a:r>
          </a:p>
          <a:p>
            <a:pPr lvl="0"/>
            <a:endParaRPr lang="fr-FR" b="1" dirty="0"/>
          </a:p>
          <a:p>
            <a:r>
              <a:rPr lang="fr-FR" dirty="0" smtClean="0"/>
              <a:t>… avec des comportements qui peuvent  s’avérer plus durable (par différence de modes de vie : exemple l’alimentation) …</a:t>
            </a:r>
          </a:p>
          <a:p>
            <a:pPr marL="0" indent="0">
              <a:buNone/>
            </a:pPr>
            <a:endParaRPr lang="fr-FR" b="1" dirty="0"/>
          </a:p>
          <a:p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2324455" y="1482695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94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chemeClr val="bg2"/>
                </a:solidFill>
              </a:rPr>
              <a:t>Place des femmes dans les nouveaux modes de consommation</a:t>
            </a:r>
            <a:br>
              <a:rPr lang="fr-FR" altLang="fr-FR" b="1" dirty="0">
                <a:solidFill>
                  <a:schemeClr val="bg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femmes plus impliquées dans la consommation engagée …</a:t>
            </a:r>
          </a:p>
          <a:p>
            <a:endParaRPr lang="fr-FR" dirty="0"/>
          </a:p>
          <a:p>
            <a:r>
              <a:rPr lang="fr-FR" dirty="0" smtClean="0"/>
              <a:t>… mais pas de différences significatives sur la pratiques de consommation collaborative ….</a:t>
            </a:r>
          </a:p>
          <a:p>
            <a:endParaRPr lang="fr-FR" dirty="0"/>
          </a:p>
          <a:p>
            <a:r>
              <a:rPr lang="fr-FR" dirty="0" smtClean="0"/>
              <a:t>… des effets d’altérité en diminution mais toujours aussi caricaturés…</a:t>
            </a:r>
          </a:p>
          <a:p>
            <a:endParaRPr lang="fr-FR" dirty="0"/>
          </a:p>
          <a:p>
            <a:r>
              <a:rPr lang="fr-FR" dirty="0" smtClean="0"/>
              <a:t>… une place clé dans les pratiques d’alimentation durable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  <p:sp>
        <p:nvSpPr>
          <p:cNvPr id="5" name="Flèche droite 4"/>
          <p:cNvSpPr/>
          <p:nvPr/>
        </p:nvSpPr>
        <p:spPr bwMode="auto">
          <a:xfrm>
            <a:off x="85458" y="1529697"/>
            <a:ext cx="555477" cy="3503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Les femmes sont plus sensibles aux critères d’achat engagés</a:t>
            </a:r>
          </a:p>
        </p:txBody>
      </p:sp>
      <p:pic>
        <p:nvPicPr>
          <p:cNvPr id="5529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7844" y="1113772"/>
            <a:ext cx="7716837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657173" y="4453820"/>
            <a:ext cx="2367185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fr-FR" sz="1200" dirty="0" smtClean="0">
                <a:solidFill>
                  <a:schemeClr val="tx1"/>
                </a:solidFill>
              </a:rPr>
              <a:t>Attentifs </a:t>
            </a:r>
            <a:r>
              <a:rPr lang="fr-FR" sz="1200" dirty="0">
                <a:solidFill>
                  <a:schemeClr val="tx1"/>
                </a:solidFill>
              </a:rPr>
              <a:t>à la </a:t>
            </a:r>
            <a:r>
              <a:rPr lang="fr-FR" sz="1200" dirty="0" smtClean="0">
                <a:solidFill>
                  <a:schemeClr val="tx1"/>
                </a:solidFill>
              </a:rPr>
              <a:t>quantité </a:t>
            </a:r>
            <a:r>
              <a:rPr lang="fr-FR" sz="1200" dirty="0">
                <a:solidFill>
                  <a:schemeClr val="tx1"/>
                </a:solidFill>
              </a:rPr>
              <a:t>de déchets que vont générer les </a:t>
            </a:r>
            <a:r>
              <a:rPr lang="fr-FR" sz="1200" dirty="0" smtClean="0">
                <a:solidFill>
                  <a:schemeClr val="tx1"/>
                </a:solidFill>
              </a:rPr>
              <a:t>produits </a:t>
            </a:r>
            <a:r>
              <a:rPr lang="fr-FR" sz="1200" dirty="0">
                <a:solidFill>
                  <a:schemeClr val="tx1"/>
                </a:solidFill>
              </a:rPr>
              <a:t>dès l’acte d’achat </a:t>
            </a:r>
          </a:p>
          <a:p>
            <a:pPr algn="l">
              <a:buNone/>
            </a:pPr>
            <a:r>
              <a:rPr lang="fr-FR" sz="1200" dirty="0" smtClean="0">
                <a:solidFill>
                  <a:schemeClr val="tx1"/>
                </a:solidFill>
              </a:rPr>
              <a:t>F : 56% / H : 47%</a:t>
            </a:r>
            <a:endParaRPr lang="fr-FR" sz="1200" dirty="0">
              <a:solidFill>
                <a:schemeClr val="tx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61"/>
          <a:stretch/>
        </p:blipFill>
        <p:spPr>
          <a:xfrm>
            <a:off x="7532889" y="5225914"/>
            <a:ext cx="237142" cy="50415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94" r="-11950"/>
          <a:stretch/>
        </p:blipFill>
        <p:spPr>
          <a:xfrm>
            <a:off x="6642504" y="5224454"/>
            <a:ext cx="356501" cy="50527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Rectangle 2"/>
          <p:cNvSpPr/>
          <p:nvPr/>
        </p:nvSpPr>
        <p:spPr bwMode="auto">
          <a:xfrm>
            <a:off x="4905286" y="5836778"/>
            <a:ext cx="3033757" cy="3332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Les hommes sont plus incités par les innovations</a:t>
            </a:r>
          </a:p>
        </p:txBody>
      </p:sp>
      <p:pic>
        <p:nvPicPr>
          <p:cNvPr id="5632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863" y="1412875"/>
            <a:ext cx="7716837" cy="5040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5298393" y="5973510"/>
            <a:ext cx="3050848" cy="606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0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chemeClr val="bg2"/>
                </a:solidFill>
              </a:rPr>
              <a:t>Place des femmes dans les nouveaux modes de consommation</a:t>
            </a:r>
            <a:br>
              <a:rPr lang="fr-FR" altLang="fr-FR" b="1" dirty="0">
                <a:solidFill>
                  <a:schemeClr val="bg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femmes plus impliquées dans la consommation engagée …</a:t>
            </a:r>
          </a:p>
          <a:p>
            <a:endParaRPr lang="fr-FR" dirty="0"/>
          </a:p>
          <a:p>
            <a:r>
              <a:rPr lang="fr-FR" dirty="0" smtClean="0"/>
              <a:t>… mais pas de différences significatives sur la pratiques de consommation collaborative ….</a:t>
            </a:r>
          </a:p>
          <a:p>
            <a:endParaRPr lang="fr-FR" dirty="0"/>
          </a:p>
          <a:p>
            <a:r>
              <a:rPr lang="fr-FR" dirty="0" smtClean="0"/>
              <a:t>… des effets d’altérité en diminution mais toujours aussi caricaturés…</a:t>
            </a:r>
          </a:p>
          <a:p>
            <a:endParaRPr lang="fr-FR" dirty="0"/>
          </a:p>
          <a:p>
            <a:r>
              <a:rPr lang="fr-FR" dirty="0" smtClean="0"/>
              <a:t>… une place clé dans les pratiques d’alimentation durable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  <p:sp>
        <p:nvSpPr>
          <p:cNvPr id="5" name="Flèche droite 4"/>
          <p:cNvSpPr/>
          <p:nvPr/>
        </p:nvSpPr>
        <p:spPr bwMode="auto">
          <a:xfrm>
            <a:off x="85458" y="2247544"/>
            <a:ext cx="555477" cy="3503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90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dirty="0" smtClean="0"/>
              <a:t>Seule différence significative : le tri des emballages</a:t>
            </a:r>
            <a:endParaRPr lang="fr-FR" altLang="fr-FR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1826377" y="1567422"/>
            <a:ext cx="3249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fr-FR" sz="2000" dirty="0" smtClean="0">
                <a:solidFill>
                  <a:schemeClr val="tx1"/>
                </a:solidFill>
              </a:rPr>
              <a:t>Tri systématiquement les emballages </a:t>
            </a:r>
            <a:endParaRPr lang="fr-FR" sz="2000" dirty="0">
              <a:solidFill>
                <a:schemeClr val="tx1"/>
              </a:solidFill>
            </a:endParaRPr>
          </a:p>
          <a:p>
            <a:pPr algn="l">
              <a:buNone/>
            </a:pPr>
            <a:r>
              <a:rPr lang="fr-FR" sz="2000" dirty="0" smtClean="0">
                <a:solidFill>
                  <a:schemeClr val="tx1"/>
                </a:solidFill>
              </a:rPr>
              <a:t>F : 75% / H : 68%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61"/>
          <a:stretch/>
        </p:blipFill>
        <p:spPr>
          <a:xfrm>
            <a:off x="3229919" y="2280546"/>
            <a:ext cx="470410" cy="100007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94" r="-11950"/>
          <a:stretch/>
        </p:blipFill>
        <p:spPr>
          <a:xfrm>
            <a:off x="1627285" y="2279428"/>
            <a:ext cx="706404" cy="10011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Rectangle 2"/>
          <p:cNvSpPr/>
          <p:nvPr/>
        </p:nvSpPr>
        <p:spPr bwMode="auto">
          <a:xfrm>
            <a:off x="4905286" y="5836778"/>
            <a:ext cx="3033757" cy="3332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33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>
                <a:solidFill>
                  <a:schemeClr val="bg2"/>
                </a:solidFill>
              </a:rPr>
              <a:t>Place des femmes dans les nouveaux modes de consommation</a:t>
            </a:r>
            <a:br>
              <a:rPr lang="fr-FR" altLang="fr-FR" b="1" dirty="0">
                <a:solidFill>
                  <a:schemeClr val="bg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femmes plus impliquées dans la consommation engagée …</a:t>
            </a:r>
          </a:p>
          <a:p>
            <a:endParaRPr lang="fr-FR" dirty="0"/>
          </a:p>
          <a:p>
            <a:r>
              <a:rPr lang="fr-FR" dirty="0" smtClean="0"/>
              <a:t>… mais pas de différences significatives sur la pratiques de consommation collaborative ….</a:t>
            </a:r>
          </a:p>
          <a:p>
            <a:endParaRPr lang="fr-FR" dirty="0"/>
          </a:p>
          <a:p>
            <a:r>
              <a:rPr lang="fr-FR" dirty="0" smtClean="0"/>
              <a:t>… des effets d’altérité en diminution mais toujours aussi caricaturés…</a:t>
            </a:r>
          </a:p>
          <a:p>
            <a:endParaRPr lang="fr-FR" dirty="0"/>
          </a:p>
          <a:p>
            <a:r>
              <a:rPr lang="fr-FR" dirty="0" smtClean="0"/>
              <a:t>… une place clé dans les pratiques d’alimentation durable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 bwMode="auto">
          <a:xfrm>
            <a:off x="196553" y="1529697"/>
            <a:ext cx="564023" cy="2478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  <p:sp>
        <p:nvSpPr>
          <p:cNvPr id="5" name="Flèche droite 4"/>
          <p:cNvSpPr/>
          <p:nvPr/>
        </p:nvSpPr>
        <p:spPr bwMode="auto">
          <a:xfrm>
            <a:off x="196552" y="3204673"/>
            <a:ext cx="555477" cy="35037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150000"/>
              <a:buFontTx/>
              <a:buChar char="•"/>
              <a:tabLst/>
            </a:pPr>
            <a:endParaRPr kumimoji="0" lang="fr-FR" sz="1400" b="0" i="0" u="none" strike="noStrike" cap="none" normalizeH="0" baseline="0" smtClean="0">
              <a:ln>
                <a:noFill/>
              </a:ln>
              <a:solidFill>
                <a:schemeClr val="folHlink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5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Les temps domestiques diminuent chez les femmes mais n’augmentent pas chez les hommes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667625" y="6519863"/>
            <a:ext cx="122555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3048262D-1CF1-49DA-B7ED-438A06C8821D}" type="slidenum">
              <a:rPr lang="fr-FR" smtClean="0"/>
              <a:pPr algn="r">
                <a:defRPr/>
              </a:pPr>
              <a:t>8</a:t>
            </a:fld>
            <a:endParaRPr lang="fr-FR"/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134938" y="1266825"/>
            <a:ext cx="89281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6600"/>
                    </a:gs>
                    <a:gs pos="50000">
                      <a:srgbClr val="EEFEDA"/>
                    </a:gs>
                    <a:gs pos="100000">
                      <a:srgbClr val="FF66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>
                <a:latin typeface="Arial Narrow" pitchFamily="34" charset="0"/>
              </a:rPr>
              <a:t>Evolution des emplois du </a:t>
            </a:r>
            <a:r>
              <a:rPr lang="fr-FR" altLang="fr-FR" sz="1800" b="1" dirty="0" smtClean="0">
                <a:latin typeface="Arial Narrow" pitchFamily="34" charset="0"/>
              </a:rPr>
              <a:t>temps (durée par jour)</a:t>
            </a:r>
            <a:endParaRPr lang="fr-FR" altLang="fr-FR" sz="1800" b="1" dirty="0">
              <a:latin typeface="Arial Narrow" pitchFamily="34" charset="0"/>
            </a:endParaRPr>
          </a:p>
        </p:txBody>
      </p:sp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1430338"/>
            <a:ext cx="7816850" cy="511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4" name="ZoneTexte 1"/>
          <p:cNvSpPr txBox="1">
            <a:spLocks noChangeArrowheads="1"/>
          </p:cNvSpPr>
          <p:nvPr/>
        </p:nvSpPr>
        <p:spPr bwMode="auto">
          <a:xfrm>
            <a:off x="130175" y="6546850"/>
            <a:ext cx="26003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100"/>
              <a:t>Source : INSEE, Enquêtes Emploi du temps</a:t>
            </a:r>
          </a:p>
        </p:txBody>
      </p:sp>
    </p:spTree>
    <p:extLst>
      <p:ext uri="{BB962C8B-B14F-4D97-AF65-F5344CB8AC3E}">
        <p14:creationId xmlns:p14="http://schemas.microsoft.com/office/powerpoint/2010/main" val="30928809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13787" cy="1081087"/>
          </a:xfrm>
        </p:spPr>
        <p:txBody>
          <a:bodyPr/>
          <a:lstStyle/>
          <a:p>
            <a:r>
              <a:rPr lang="fr-FR" altLang="fr-FR" smtClean="0"/>
              <a:t>Les hommes passent plus de temps devant les écrans qq soit l’âge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667625" y="6519863"/>
            <a:ext cx="122555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D8B94A64-2EBB-475D-8478-68EFF0E55C9F}" type="slidenum">
              <a:rPr lang="fr-FR" smtClean="0"/>
              <a:pPr algn="r">
                <a:defRPr/>
              </a:pPr>
              <a:t>9</a:t>
            </a:fld>
            <a:endParaRPr lang="fr-FR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34938" y="1266825"/>
            <a:ext cx="89281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6600"/>
                    </a:gs>
                    <a:gs pos="50000">
                      <a:srgbClr val="EEFEDA"/>
                    </a:gs>
                    <a:gs pos="100000">
                      <a:srgbClr val="FF6600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latin typeface="Arial Narrow" pitchFamily="34" charset="0"/>
              </a:rPr>
              <a:t>Temps passé devant des écrans en 2010</a:t>
            </a:r>
          </a:p>
        </p:txBody>
      </p:sp>
      <p:pic>
        <p:nvPicPr>
          <p:cNvPr id="4915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651000"/>
            <a:ext cx="760095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42474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ARCEP SHD avec des schémas">
  <a:themeElements>
    <a:clrScheme name="Crédoc">
      <a:dk1>
        <a:sysClr val="windowText" lastClr="000000"/>
      </a:dk1>
      <a:lt1>
        <a:sysClr val="window" lastClr="FFFFFF"/>
      </a:lt1>
      <a:dk2>
        <a:srgbClr val="808080"/>
      </a:dk2>
      <a:lt2>
        <a:srgbClr val="9E087D"/>
      </a:lt2>
      <a:accent1>
        <a:srgbClr val="E2007A"/>
      </a:accent1>
      <a:accent2>
        <a:srgbClr val="009EE0"/>
      </a:accent2>
      <a:accent3>
        <a:srgbClr val="7AB030"/>
      </a:accent3>
      <a:accent4>
        <a:srgbClr val="003064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modèle ARCEP SHD avec des schéma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50021"/>
          </a:buClr>
          <a:buSzPct val="150000"/>
          <a:buFontTx/>
          <a:buChar char="•"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A50021"/>
          </a:buClr>
          <a:buSzPct val="150000"/>
          <a:buFontTx/>
          <a:buChar char="•"/>
          <a:tabLst/>
          <a:defRPr kumimoji="0" lang="fr-FR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modèle ARCEP SHD avec des schém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ARCEP SHD avec des schéma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ARCEP SHD avec des schéma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38019</TotalTime>
  <Words>514</Words>
  <Application>Microsoft Office PowerPoint</Application>
  <PresentationFormat>Affichage à l'écran (4:3)</PresentationFormat>
  <Paragraphs>79</Paragraphs>
  <Slides>16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modèle ARCEP SHD avec des schémas</vt:lpstr>
      <vt:lpstr>Pascale Hébel Directrice du pôle Consommation et Entreprise du CREDOC  6 novembre 2015         </vt:lpstr>
      <vt:lpstr>Place des femmes dans les nouveaux modes de consommation </vt:lpstr>
      <vt:lpstr>Les femmes sont plus sensibles aux critères d’achat engagés</vt:lpstr>
      <vt:lpstr>Les hommes sont plus incités par les innovations</vt:lpstr>
      <vt:lpstr>Place des femmes dans les nouveaux modes de consommation </vt:lpstr>
      <vt:lpstr>Seule différence significative : le tri des emballages</vt:lpstr>
      <vt:lpstr>Place des femmes dans les nouveaux modes de consommation </vt:lpstr>
      <vt:lpstr>Les temps domestiques diminuent chez les femmes mais n’augmentent pas chez les hommes</vt:lpstr>
      <vt:lpstr>Les hommes passent plus de temps devant les écrans qq soit l’âge</vt:lpstr>
      <vt:lpstr>Le taux de cyberacheteurs masculins est largement supérieur</vt:lpstr>
      <vt:lpstr>Des effets d’altérité en diminution </vt:lpstr>
      <vt:lpstr>Place des femmes dans les nouveaux modes de consommation </vt:lpstr>
      <vt:lpstr>Présentation PowerPoint</vt:lpstr>
      <vt:lpstr>La durée des courses est croissante chez les hommes et à la baisse pour les femmes</vt:lpstr>
      <vt:lpstr>Consommation frugale et attitudes de prévention chez les femmes</vt:lpstr>
      <vt:lpstr>Conclusions</vt:lpstr>
    </vt:vector>
  </TitlesOfParts>
  <Company>République Française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CREDOC</dc:title>
  <dc:creator>sophie PALUS</dc:creator>
  <cp:lastModifiedBy>Pascale Hebel</cp:lastModifiedBy>
  <cp:revision>1206</cp:revision>
  <cp:lastPrinted>2015-11-05T20:55:29Z</cp:lastPrinted>
  <dcterms:created xsi:type="dcterms:W3CDTF">2005-09-06T14:15:23Z</dcterms:created>
  <dcterms:modified xsi:type="dcterms:W3CDTF">2015-11-05T20:55:45Z</dcterms:modified>
</cp:coreProperties>
</file>