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1" r:id="rId2"/>
  </p:sldMasterIdLst>
  <p:notesMasterIdLst>
    <p:notesMasterId r:id="rId12"/>
  </p:notesMasterIdLst>
  <p:handoutMasterIdLst>
    <p:handoutMasterId r:id="rId13"/>
  </p:handoutMasterIdLst>
  <p:sldIdLst>
    <p:sldId id="257" r:id="rId3"/>
    <p:sldId id="343" r:id="rId4"/>
    <p:sldId id="352" r:id="rId5"/>
    <p:sldId id="346" r:id="rId6"/>
    <p:sldId id="347" r:id="rId7"/>
    <p:sldId id="348" r:id="rId8"/>
    <p:sldId id="349" r:id="rId9"/>
    <p:sldId id="353" r:id="rId10"/>
    <p:sldId id="350" r:id="rId11"/>
  </p:sldIdLst>
  <p:sldSz cx="9144000" cy="6858000" type="screen4x3"/>
  <p:notesSz cx="6797675" cy="9872663"/>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95" autoAdjust="0"/>
    <p:restoredTop sz="94660"/>
  </p:normalViewPr>
  <p:slideViewPr>
    <p:cSldViewPr>
      <p:cViewPr varScale="1">
        <p:scale>
          <a:sx n="95" d="100"/>
          <a:sy n="95" d="100"/>
        </p:scale>
        <p:origin x="-1120" y="-1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550"/>
    </p:cViewPr>
  </p:sorterViewPr>
  <p:notesViewPr>
    <p:cSldViewPr>
      <p:cViewPr varScale="1">
        <p:scale>
          <a:sx n="86" d="100"/>
          <a:sy n="86" d="100"/>
        </p:scale>
        <p:origin x="-1356" y="-96"/>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A5C350-1489-4132-A34C-F3C4D7003EA5}"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DA6EDA23-504D-4B39-ACA1-5FC7B981F9BA}">
      <dgm:prSet phldrT="[Texte]" custT="1"/>
      <dgm:spPr/>
      <dgm:t>
        <a:bodyPr/>
        <a:lstStyle/>
        <a:p>
          <a:r>
            <a:rPr kumimoji="0" lang="fr-FR" sz="2000" b="1" i="0" u="none" strike="noStrike" cap="none" spc="0" normalizeH="0" baseline="0" noProof="0" dirty="0" smtClean="0">
              <a:ln>
                <a:noFill/>
              </a:ln>
              <a:solidFill>
                <a:schemeClr val="tx1"/>
              </a:solidFill>
              <a:effectLst/>
              <a:uLnTx/>
              <a:uFillTx/>
              <a:latin typeface="+mn-lt"/>
              <a:ea typeface="+mn-ea"/>
              <a:cs typeface="Times New Roman" pitchFamily="18" charset="0"/>
            </a:rPr>
            <a:t>Les fragiles</a:t>
          </a:r>
          <a:r>
            <a:rPr kumimoji="0" lang="fr-FR" sz="2000" b="0" i="0" u="none" strike="noStrike" cap="none" spc="0" normalizeH="0" baseline="0" noProof="0" dirty="0" smtClean="0">
              <a:ln>
                <a:noFill/>
              </a:ln>
              <a:solidFill>
                <a:schemeClr val="tx1"/>
              </a:solidFill>
              <a:effectLst/>
              <a:uLnTx/>
              <a:uFillTx/>
              <a:latin typeface="+mn-lt"/>
              <a:ea typeface="+mn-ea"/>
              <a:cs typeface="Times New Roman" pitchFamily="18" charset="0"/>
            </a:rPr>
            <a:t> </a:t>
          </a:r>
        </a:p>
        <a:p>
          <a:r>
            <a:rPr kumimoji="0" lang="fr-FR" sz="2000" b="1" i="0" u="none" strike="noStrike" cap="none" spc="0" normalizeH="0" baseline="0" noProof="0" dirty="0" smtClean="0">
              <a:ln>
                <a:noFill/>
              </a:ln>
              <a:solidFill>
                <a:schemeClr val="tx1"/>
              </a:solidFill>
              <a:effectLst/>
              <a:uLnTx/>
              <a:uFillTx/>
              <a:latin typeface="+mn-lt"/>
              <a:ea typeface="+mn-ea"/>
              <a:cs typeface="Times New Roman" pitchFamily="18" charset="0"/>
            </a:rPr>
            <a:t>ou le confort chez soi </a:t>
          </a:r>
          <a:endParaRPr lang="fr-FR" sz="2000" b="1" dirty="0">
            <a:solidFill>
              <a:schemeClr val="tx1"/>
            </a:solidFill>
            <a:latin typeface="+mn-lt"/>
          </a:endParaRPr>
        </a:p>
      </dgm:t>
    </dgm:pt>
    <dgm:pt modelId="{D77D50E7-D051-4C31-91F5-1787916CB98F}" type="parTrans" cxnId="{843AFFFB-4032-41A5-A8BC-7BF849F4C2A7}">
      <dgm:prSet/>
      <dgm:spPr/>
      <dgm:t>
        <a:bodyPr/>
        <a:lstStyle/>
        <a:p>
          <a:endParaRPr lang="fr-FR" sz="1600">
            <a:latin typeface="+mn-lt"/>
          </a:endParaRPr>
        </a:p>
      </dgm:t>
    </dgm:pt>
    <dgm:pt modelId="{B4A50F00-B7B9-4EBA-A012-8BCC2328C32D}" type="sibTrans" cxnId="{843AFFFB-4032-41A5-A8BC-7BF849F4C2A7}">
      <dgm:prSet/>
      <dgm:spPr/>
      <dgm:t>
        <a:bodyPr/>
        <a:lstStyle/>
        <a:p>
          <a:endParaRPr lang="fr-FR" sz="1600">
            <a:latin typeface="+mn-lt"/>
          </a:endParaRPr>
        </a:p>
      </dgm:t>
    </dgm:pt>
    <dgm:pt modelId="{3CA77EBA-10F3-4965-BD70-04475B6A2F63}">
      <dgm:prSet phldrT="[Texte]" custT="1"/>
      <dgm:spPr>
        <a:ln>
          <a:solidFill>
            <a:schemeClr val="accent2">
              <a:alpha val="90000"/>
            </a:schemeClr>
          </a:solidFill>
        </a:ln>
      </dgm:spPr>
      <dgm:t>
        <a:bodyPr/>
        <a:lstStyle/>
        <a:p>
          <a:r>
            <a:rPr lang="fr-FR" sz="1600" dirty="0" smtClean="0">
              <a:latin typeface="+mn-lt"/>
            </a:rPr>
            <a:t>Chauffage constant (réglage)</a:t>
          </a:r>
          <a:endParaRPr lang="fr-FR" sz="1600" dirty="0">
            <a:latin typeface="+mn-lt"/>
          </a:endParaRPr>
        </a:p>
      </dgm:t>
    </dgm:pt>
    <dgm:pt modelId="{9516C92F-4C7A-48BB-9ED1-D87778232A31}" type="parTrans" cxnId="{120F77F3-3C54-4654-B021-A7732F0FB8CA}">
      <dgm:prSet/>
      <dgm:spPr/>
      <dgm:t>
        <a:bodyPr/>
        <a:lstStyle/>
        <a:p>
          <a:endParaRPr lang="fr-FR" sz="1600">
            <a:latin typeface="+mn-lt"/>
          </a:endParaRPr>
        </a:p>
      </dgm:t>
    </dgm:pt>
    <dgm:pt modelId="{EF6FB2FF-B936-4768-BBF7-046BB87AD4B2}" type="sibTrans" cxnId="{120F77F3-3C54-4654-B021-A7732F0FB8CA}">
      <dgm:prSet/>
      <dgm:spPr/>
      <dgm:t>
        <a:bodyPr/>
        <a:lstStyle/>
        <a:p>
          <a:endParaRPr lang="fr-FR" sz="1600">
            <a:latin typeface="+mn-lt"/>
          </a:endParaRPr>
        </a:p>
      </dgm:t>
    </dgm:pt>
    <dgm:pt modelId="{99B2E452-C31B-445F-B511-7F0886A0B7AD}">
      <dgm:prSet phldrT="[Texte]" custT="1"/>
      <dgm:spPr/>
      <dgm:t>
        <a:bodyPr/>
        <a:lstStyle/>
        <a:p>
          <a:r>
            <a:rPr kumimoji="0" lang="fr-FR" sz="2000" b="1" i="0" u="none" strike="noStrike" cap="none" spc="0" normalizeH="0" baseline="0" noProof="0" dirty="0" smtClean="0">
              <a:ln>
                <a:noFill/>
              </a:ln>
              <a:solidFill>
                <a:schemeClr val="tx1"/>
              </a:solidFill>
              <a:effectLst/>
              <a:uLnTx/>
              <a:uFillTx/>
              <a:latin typeface="+mn-lt"/>
              <a:ea typeface="+mn-ea"/>
              <a:cs typeface="Times New Roman" pitchFamily="18" charset="0"/>
            </a:rPr>
            <a:t>Les bricoleurs</a:t>
          </a:r>
          <a:r>
            <a:rPr kumimoji="0" lang="fr-FR" sz="2000" b="0" i="0" u="none" strike="noStrike" cap="none" spc="0" normalizeH="0" baseline="0" noProof="0" dirty="0" smtClean="0">
              <a:ln>
                <a:noFill/>
              </a:ln>
              <a:solidFill>
                <a:schemeClr val="tx1"/>
              </a:solidFill>
              <a:effectLst/>
              <a:uLnTx/>
              <a:uFillTx/>
              <a:latin typeface="+mn-lt"/>
              <a:ea typeface="+mn-ea"/>
              <a:cs typeface="Times New Roman" pitchFamily="18" charset="0"/>
            </a:rPr>
            <a:t> </a:t>
          </a:r>
          <a:r>
            <a:rPr kumimoji="0" lang="fr-FR" sz="2000" b="1" i="0" u="none" strike="noStrike" cap="none" spc="0" normalizeH="0" baseline="0" noProof="0" dirty="0" smtClean="0">
              <a:ln>
                <a:noFill/>
              </a:ln>
              <a:solidFill>
                <a:schemeClr val="tx1"/>
              </a:solidFill>
              <a:effectLst/>
              <a:uLnTx/>
              <a:uFillTx/>
              <a:latin typeface="+mn-lt"/>
              <a:ea typeface="+mn-ea"/>
              <a:cs typeface="Times New Roman" pitchFamily="18" charset="0"/>
            </a:rPr>
            <a:t>économes </a:t>
          </a:r>
        </a:p>
        <a:p>
          <a:r>
            <a:rPr kumimoji="0" lang="fr-FR" sz="2000" b="1" i="0" u="none" strike="noStrike" cap="none" spc="0" normalizeH="0" baseline="0" noProof="0" dirty="0" smtClean="0">
              <a:ln>
                <a:noFill/>
              </a:ln>
              <a:solidFill>
                <a:schemeClr val="tx1"/>
              </a:solidFill>
              <a:effectLst/>
              <a:uLnTx/>
              <a:uFillTx/>
              <a:latin typeface="+mn-lt"/>
              <a:ea typeface="+mn-ea"/>
              <a:cs typeface="Times New Roman" pitchFamily="18" charset="0"/>
            </a:rPr>
            <a:t>ou la quête du confort</a:t>
          </a:r>
          <a:endParaRPr lang="fr-FR" sz="2000" dirty="0">
            <a:solidFill>
              <a:schemeClr val="tx1"/>
            </a:solidFill>
            <a:latin typeface="+mn-lt"/>
          </a:endParaRPr>
        </a:p>
      </dgm:t>
    </dgm:pt>
    <dgm:pt modelId="{0F0953D2-189C-4236-ADC1-D594290481CB}" type="parTrans" cxnId="{1332ADFB-B733-4A63-A48D-C5F2EC0DD477}">
      <dgm:prSet/>
      <dgm:spPr/>
      <dgm:t>
        <a:bodyPr/>
        <a:lstStyle/>
        <a:p>
          <a:endParaRPr lang="fr-FR" sz="1600">
            <a:latin typeface="+mn-lt"/>
          </a:endParaRPr>
        </a:p>
      </dgm:t>
    </dgm:pt>
    <dgm:pt modelId="{506CE61D-4AE2-4A45-9E7A-BA663211F2CE}" type="sibTrans" cxnId="{1332ADFB-B733-4A63-A48D-C5F2EC0DD477}">
      <dgm:prSet/>
      <dgm:spPr/>
      <dgm:t>
        <a:bodyPr/>
        <a:lstStyle/>
        <a:p>
          <a:endParaRPr lang="fr-FR" sz="1600">
            <a:latin typeface="+mn-lt"/>
          </a:endParaRPr>
        </a:p>
      </dgm:t>
    </dgm:pt>
    <dgm:pt modelId="{7FBD17BF-40D7-468B-9CBB-28E257ACEDA4}">
      <dgm:prSet phldrT="[Texte]" custT="1"/>
      <dgm:spPr>
        <a:ln>
          <a:solidFill>
            <a:schemeClr val="accent2">
              <a:alpha val="90000"/>
            </a:schemeClr>
          </a:solidFill>
        </a:ln>
      </dgm:spPr>
      <dgm:t>
        <a:bodyPr/>
        <a:lstStyle/>
        <a:p>
          <a:r>
            <a:rPr kumimoji="0" lang="fr-FR" sz="1600" b="0" i="0" u="none" strike="noStrike" cap="none" spc="0" normalizeH="0" baseline="0" noProof="0" dirty="0" smtClean="0">
              <a:ln>
                <a:noFill/>
              </a:ln>
              <a:solidFill>
                <a:srgbClr val="FF0000"/>
              </a:solidFill>
              <a:effectLst/>
              <a:uLnTx/>
              <a:uFillTx/>
              <a:latin typeface="+mn-lt"/>
              <a:ea typeface="+mn-ea"/>
              <a:cs typeface="Times New Roman" pitchFamily="18" charset="0"/>
            </a:rPr>
            <a:t>Quête d’un confort </a:t>
          </a:r>
          <a:r>
            <a:rPr kumimoji="0" lang="fr-FR" sz="1600" b="0" i="0" u="none" strike="noStrike" cap="none" spc="0" normalizeH="0" baseline="0" noProof="0" dirty="0" smtClean="0">
              <a:ln>
                <a:noFill/>
              </a:ln>
              <a:solidFill>
                <a:schemeClr val="tx1"/>
              </a:solidFill>
              <a:effectLst/>
              <a:uLnTx/>
              <a:uFillTx/>
              <a:latin typeface="+mn-lt"/>
              <a:ea typeface="+mn-ea"/>
              <a:cs typeface="Times New Roman" pitchFamily="18" charset="0"/>
            </a:rPr>
            <a:t>thermique au moindre coût </a:t>
          </a:r>
          <a:endParaRPr lang="fr-FR" sz="1600" dirty="0">
            <a:latin typeface="+mn-lt"/>
          </a:endParaRPr>
        </a:p>
      </dgm:t>
    </dgm:pt>
    <dgm:pt modelId="{92D9306D-4AC3-4E5C-A037-62F36DCFEB04}" type="parTrans" cxnId="{3C96EDC6-1BB6-4C8F-8B0B-A2DFB855C9D2}">
      <dgm:prSet/>
      <dgm:spPr/>
      <dgm:t>
        <a:bodyPr/>
        <a:lstStyle/>
        <a:p>
          <a:endParaRPr lang="fr-FR" sz="1600">
            <a:latin typeface="+mn-lt"/>
          </a:endParaRPr>
        </a:p>
      </dgm:t>
    </dgm:pt>
    <dgm:pt modelId="{E24C2B2F-259F-4C94-B65E-C81E000ED603}" type="sibTrans" cxnId="{3C96EDC6-1BB6-4C8F-8B0B-A2DFB855C9D2}">
      <dgm:prSet/>
      <dgm:spPr/>
      <dgm:t>
        <a:bodyPr/>
        <a:lstStyle/>
        <a:p>
          <a:endParaRPr lang="fr-FR" sz="1600">
            <a:latin typeface="+mn-lt"/>
          </a:endParaRPr>
        </a:p>
      </dgm:t>
    </dgm:pt>
    <dgm:pt modelId="{3280FA1E-639C-424A-A593-87BF92AA07C3}">
      <dgm:prSet phldrT="[Texte]" custT="1"/>
      <dgm:spPr>
        <a:ln>
          <a:solidFill>
            <a:schemeClr val="accent2">
              <a:alpha val="90000"/>
            </a:schemeClr>
          </a:solidFill>
        </a:ln>
      </dgm:spPr>
      <dgm:t>
        <a:bodyPr/>
        <a:lstStyle/>
        <a:p>
          <a:pPr rtl="0"/>
          <a:r>
            <a:rPr kumimoji="0" lang="fr-FR" sz="1600" b="0" i="0" u="none" strike="noStrike" cap="none" spc="0" normalizeH="0" baseline="0" noProof="0" dirty="0" smtClean="0">
              <a:ln>
                <a:noFill/>
              </a:ln>
              <a:solidFill>
                <a:srgbClr val="FF0000"/>
              </a:solidFill>
              <a:effectLst/>
              <a:uLnTx/>
              <a:uFillTx/>
              <a:latin typeface="+mn-lt"/>
              <a:ea typeface="+mn-ea"/>
              <a:cs typeface="Times New Roman" pitchFamily="18" charset="0"/>
            </a:rPr>
            <a:t>Confort au prix d’arbitrages </a:t>
          </a:r>
          <a:r>
            <a:rPr kumimoji="0" lang="fr-FR" sz="1600" b="0" i="0" u="none" strike="noStrike" cap="none" spc="0" normalizeH="0" baseline="0" noProof="0" dirty="0" smtClean="0">
              <a:ln>
                <a:noFill/>
              </a:ln>
              <a:solidFill>
                <a:schemeClr val="tx1"/>
              </a:solidFill>
              <a:effectLst/>
              <a:uLnTx/>
              <a:uFillTx/>
              <a:latin typeface="+mn-lt"/>
              <a:ea typeface="+mn-ea"/>
              <a:cs typeface="Times New Roman" pitchFamily="18" charset="0"/>
            </a:rPr>
            <a:t>sur d ’autres postes de dépense</a:t>
          </a:r>
          <a:endParaRPr lang="fr-FR" sz="1600" dirty="0">
            <a:latin typeface="+mn-lt"/>
          </a:endParaRPr>
        </a:p>
      </dgm:t>
    </dgm:pt>
    <dgm:pt modelId="{CDE16A8F-8CF9-4F5C-9414-640D38C0637B}" type="parTrans" cxnId="{DB7DD865-8CA9-495C-877C-97FB2050C0D1}">
      <dgm:prSet/>
      <dgm:spPr/>
      <dgm:t>
        <a:bodyPr/>
        <a:lstStyle/>
        <a:p>
          <a:endParaRPr lang="fr-FR" sz="1600">
            <a:latin typeface="+mn-lt"/>
          </a:endParaRPr>
        </a:p>
      </dgm:t>
    </dgm:pt>
    <dgm:pt modelId="{5479E677-9161-4A81-B94C-E93EBCA701E3}" type="sibTrans" cxnId="{DB7DD865-8CA9-495C-877C-97FB2050C0D1}">
      <dgm:prSet/>
      <dgm:spPr/>
      <dgm:t>
        <a:bodyPr/>
        <a:lstStyle/>
        <a:p>
          <a:endParaRPr lang="fr-FR" sz="1600">
            <a:latin typeface="+mn-lt"/>
          </a:endParaRPr>
        </a:p>
      </dgm:t>
    </dgm:pt>
    <dgm:pt modelId="{D8D5517C-E43D-4F89-8D0C-4D457C73BB46}">
      <dgm:prSet custT="1"/>
      <dgm:spPr/>
      <dgm:t>
        <a:bodyPr/>
        <a:lstStyle/>
        <a:p>
          <a:r>
            <a:rPr kumimoji="0" lang="fr-FR" sz="2000" b="1" i="0" u="none" strike="noStrike" cap="none" spc="0" normalizeH="0" baseline="0" noProof="0" dirty="0" smtClean="0">
              <a:ln>
                <a:noFill/>
              </a:ln>
              <a:solidFill>
                <a:schemeClr val="tx1"/>
              </a:solidFill>
              <a:effectLst/>
              <a:uLnTx/>
              <a:uFillTx/>
              <a:latin typeface="+mn-lt"/>
              <a:ea typeface="+mn-ea"/>
              <a:cs typeface="Times New Roman" pitchFamily="18" charset="0"/>
            </a:rPr>
            <a:t>Les vulnérables  résignés</a:t>
          </a:r>
          <a:r>
            <a:rPr kumimoji="0" lang="fr-FR" sz="2000" b="0" i="0" u="none" strike="noStrike" cap="none" spc="0" normalizeH="0" baseline="0" noProof="0" dirty="0" smtClean="0">
              <a:ln>
                <a:noFill/>
              </a:ln>
              <a:solidFill>
                <a:schemeClr val="tx1"/>
              </a:solidFill>
              <a:effectLst/>
              <a:uLnTx/>
              <a:uFillTx/>
              <a:latin typeface="+mn-lt"/>
              <a:ea typeface="+mn-ea"/>
              <a:cs typeface="Times New Roman" pitchFamily="18" charset="0"/>
            </a:rPr>
            <a:t>  </a:t>
          </a:r>
        </a:p>
        <a:p>
          <a:r>
            <a:rPr kumimoji="0" lang="fr-FR" sz="2000" b="1" i="0" u="none" strike="noStrike" cap="none" spc="0" normalizeH="0" baseline="0" noProof="0" dirty="0" smtClean="0">
              <a:ln>
                <a:noFill/>
              </a:ln>
              <a:solidFill>
                <a:schemeClr val="tx1"/>
              </a:solidFill>
              <a:effectLst/>
              <a:uLnTx/>
              <a:uFillTx/>
              <a:latin typeface="+mn-lt"/>
              <a:ea typeface="+mn-ea"/>
              <a:cs typeface="Times New Roman" pitchFamily="18" charset="0"/>
            </a:rPr>
            <a:t>ou le rêve de partir</a:t>
          </a:r>
          <a:endParaRPr lang="fr-FR" sz="2000" b="1" dirty="0">
            <a:solidFill>
              <a:schemeClr val="tx1"/>
            </a:solidFill>
            <a:latin typeface="+mn-lt"/>
          </a:endParaRPr>
        </a:p>
      </dgm:t>
    </dgm:pt>
    <dgm:pt modelId="{F483951E-7159-4F6C-B8D6-046CC51C60DC}" type="parTrans" cxnId="{CC9C6066-8ADE-475E-833B-DEBA8C3778D9}">
      <dgm:prSet/>
      <dgm:spPr/>
      <dgm:t>
        <a:bodyPr/>
        <a:lstStyle/>
        <a:p>
          <a:endParaRPr lang="fr-FR" sz="1600">
            <a:latin typeface="+mn-lt"/>
          </a:endParaRPr>
        </a:p>
      </dgm:t>
    </dgm:pt>
    <dgm:pt modelId="{F01815CE-5542-452F-BBB9-6C90F88CADDA}" type="sibTrans" cxnId="{CC9C6066-8ADE-475E-833B-DEBA8C3778D9}">
      <dgm:prSet/>
      <dgm:spPr/>
      <dgm:t>
        <a:bodyPr/>
        <a:lstStyle/>
        <a:p>
          <a:endParaRPr lang="fr-FR" sz="1600">
            <a:latin typeface="+mn-lt"/>
          </a:endParaRPr>
        </a:p>
      </dgm:t>
    </dgm:pt>
    <dgm:pt modelId="{A499DF0A-F8BE-4D71-A2B9-16F910181C17}">
      <dgm:prSet custT="1"/>
      <dgm:spPr>
        <a:ln>
          <a:solidFill>
            <a:schemeClr val="accent2">
              <a:alpha val="90000"/>
            </a:schemeClr>
          </a:solidFill>
        </a:ln>
      </dgm:spPr>
      <dgm:t>
        <a:bodyPr/>
        <a:lstStyle/>
        <a:p>
          <a:r>
            <a:rPr kumimoji="0" lang="fr-FR" sz="1600" b="0" i="0" u="none" strike="noStrike" cap="none" spc="0" normalizeH="0" baseline="0" noProof="0" dirty="0" smtClean="0">
              <a:ln>
                <a:noFill/>
              </a:ln>
              <a:solidFill>
                <a:srgbClr val="FF0000"/>
              </a:solidFill>
              <a:effectLst/>
              <a:uLnTx/>
              <a:uFillTx/>
              <a:latin typeface="+mn-lt"/>
              <a:ea typeface="+mn-ea"/>
              <a:cs typeface="Times New Roman" pitchFamily="18" charset="0"/>
            </a:rPr>
            <a:t>Inconfort subi</a:t>
          </a:r>
          <a:r>
            <a:rPr kumimoji="0" lang="fr-FR" sz="1600" b="0" i="0" u="none" strike="noStrike" cap="none" spc="0" normalizeH="0" baseline="0" noProof="0" dirty="0" smtClean="0">
              <a:ln>
                <a:noFill/>
              </a:ln>
              <a:solidFill>
                <a:schemeClr val="tx1"/>
              </a:solidFill>
              <a:effectLst/>
              <a:uLnTx/>
              <a:uFillTx/>
              <a:latin typeface="+mn-lt"/>
              <a:ea typeface="+mn-ea"/>
              <a:cs typeface="Times New Roman" pitchFamily="18" charset="0"/>
            </a:rPr>
            <a:t>, accommodement</a:t>
          </a:r>
          <a:endParaRPr lang="fr-FR" sz="1600" dirty="0">
            <a:latin typeface="+mn-lt"/>
          </a:endParaRPr>
        </a:p>
      </dgm:t>
    </dgm:pt>
    <dgm:pt modelId="{1AD33EBD-0CF7-4CD5-8615-C05C5BAAD83D}" type="parTrans" cxnId="{30A10056-F61F-4C33-9192-A2E8663F75B1}">
      <dgm:prSet/>
      <dgm:spPr/>
      <dgm:t>
        <a:bodyPr/>
        <a:lstStyle/>
        <a:p>
          <a:endParaRPr lang="fr-FR" sz="1600">
            <a:latin typeface="+mn-lt"/>
          </a:endParaRPr>
        </a:p>
      </dgm:t>
    </dgm:pt>
    <dgm:pt modelId="{D0494EDB-95CE-4647-8E4A-5058FC602770}" type="sibTrans" cxnId="{30A10056-F61F-4C33-9192-A2E8663F75B1}">
      <dgm:prSet/>
      <dgm:spPr/>
      <dgm:t>
        <a:bodyPr/>
        <a:lstStyle/>
        <a:p>
          <a:endParaRPr lang="fr-FR" sz="1600">
            <a:latin typeface="+mn-lt"/>
          </a:endParaRPr>
        </a:p>
      </dgm:t>
    </dgm:pt>
    <dgm:pt modelId="{02F24DBD-04A8-4609-9E7C-5E9884194FE8}">
      <dgm:prSet custT="1"/>
      <dgm:spPr>
        <a:ln>
          <a:solidFill>
            <a:schemeClr val="accent2">
              <a:alpha val="90000"/>
            </a:schemeClr>
          </a:solidFill>
        </a:ln>
      </dgm:spPr>
      <dgm:t>
        <a:bodyPr/>
        <a:lstStyle/>
        <a:p>
          <a:r>
            <a:rPr kumimoji="0" lang="fr-FR" sz="1600" b="0" i="0" u="none" strike="noStrike" cap="none" spc="0" normalizeH="0" baseline="0" noProof="0" dirty="0" smtClean="0">
              <a:ln>
                <a:noFill/>
              </a:ln>
              <a:solidFill>
                <a:schemeClr val="tx1"/>
              </a:solidFill>
              <a:effectLst/>
              <a:uLnTx/>
              <a:uFillTx/>
              <a:latin typeface="+mn-lt"/>
              <a:ea typeface="+mn-ea"/>
              <a:cs typeface="Times New Roman" pitchFamily="18" charset="0"/>
            </a:rPr>
            <a:t>Logement dégradé, chauffage défaillant </a:t>
          </a:r>
          <a:endParaRPr lang="fr-FR" sz="1600" dirty="0">
            <a:latin typeface="+mn-lt"/>
          </a:endParaRPr>
        </a:p>
      </dgm:t>
    </dgm:pt>
    <dgm:pt modelId="{830A2F00-D53F-4637-8D05-3661A18BDD65}" type="parTrans" cxnId="{DA3379BF-37DB-466B-963B-B0232951418A}">
      <dgm:prSet/>
      <dgm:spPr/>
      <dgm:t>
        <a:bodyPr/>
        <a:lstStyle/>
        <a:p>
          <a:endParaRPr lang="fr-FR" sz="1600">
            <a:latin typeface="+mn-lt"/>
          </a:endParaRPr>
        </a:p>
      </dgm:t>
    </dgm:pt>
    <dgm:pt modelId="{60768242-A669-4078-8360-96982113CA13}" type="sibTrans" cxnId="{DA3379BF-37DB-466B-963B-B0232951418A}">
      <dgm:prSet/>
      <dgm:spPr/>
      <dgm:t>
        <a:bodyPr/>
        <a:lstStyle/>
        <a:p>
          <a:endParaRPr lang="fr-FR" sz="1600">
            <a:latin typeface="+mn-lt"/>
          </a:endParaRPr>
        </a:p>
      </dgm:t>
    </dgm:pt>
    <dgm:pt modelId="{FC1D1429-41EC-4B1D-99F6-C96D190CD4A2}">
      <dgm:prSet custT="1"/>
      <dgm:spPr>
        <a:ln>
          <a:solidFill>
            <a:schemeClr val="accent2">
              <a:alpha val="90000"/>
            </a:schemeClr>
          </a:solidFill>
        </a:ln>
      </dgm:spPr>
      <dgm:t>
        <a:bodyPr/>
        <a:lstStyle/>
        <a:p>
          <a:r>
            <a:rPr kumimoji="0" lang="fr-FR" sz="1600" b="0" i="0" u="none" strike="noStrike" cap="none" spc="0" normalizeH="0" baseline="0" noProof="0" dirty="0" smtClean="0">
              <a:ln>
                <a:noFill/>
              </a:ln>
              <a:solidFill>
                <a:schemeClr val="tx1"/>
              </a:solidFill>
              <a:effectLst/>
              <a:uLnTx/>
              <a:uFillTx/>
              <a:latin typeface="+mn-lt"/>
              <a:ea typeface="+mn-ea"/>
              <a:cs typeface="Times New Roman" pitchFamily="18" charset="0"/>
            </a:rPr>
            <a:t>Fatalisme, mal-être, désir mobilité</a:t>
          </a:r>
          <a:endParaRPr lang="fr-FR" sz="1600" dirty="0">
            <a:latin typeface="+mn-lt"/>
          </a:endParaRPr>
        </a:p>
      </dgm:t>
    </dgm:pt>
    <dgm:pt modelId="{8EEDFCF2-3280-4F7E-BFF3-B6EA1FDF30B5}" type="parTrans" cxnId="{E5182054-20FC-47D3-87E0-8A6E7B476117}">
      <dgm:prSet/>
      <dgm:spPr/>
      <dgm:t>
        <a:bodyPr/>
        <a:lstStyle/>
        <a:p>
          <a:endParaRPr lang="fr-FR" sz="1600">
            <a:latin typeface="+mn-lt"/>
          </a:endParaRPr>
        </a:p>
      </dgm:t>
    </dgm:pt>
    <dgm:pt modelId="{40C0250C-D105-4F99-A741-F4C36B6D7569}" type="sibTrans" cxnId="{E5182054-20FC-47D3-87E0-8A6E7B476117}">
      <dgm:prSet/>
      <dgm:spPr/>
      <dgm:t>
        <a:bodyPr/>
        <a:lstStyle/>
        <a:p>
          <a:endParaRPr lang="fr-FR" sz="1600">
            <a:latin typeface="+mn-lt"/>
          </a:endParaRPr>
        </a:p>
      </dgm:t>
    </dgm:pt>
    <dgm:pt modelId="{C7470685-2B73-49E3-9070-9208DB5835CB}">
      <dgm:prSet phldrT="[Texte]" custT="1"/>
      <dgm:spPr>
        <a:ln>
          <a:solidFill>
            <a:schemeClr val="accent2">
              <a:alpha val="90000"/>
            </a:schemeClr>
          </a:solidFill>
        </a:ln>
      </dgm:spPr>
      <dgm:t>
        <a:bodyPr/>
        <a:lstStyle/>
        <a:p>
          <a:r>
            <a:rPr lang="fr-FR" sz="1600" dirty="0" smtClean="0">
              <a:latin typeface="+mn-lt"/>
            </a:rPr>
            <a:t>Impayés</a:t>
          </a:r>
          <a:endParaRPr lang="fr-FR" sz="1600" dirty="0">
            <a:latin typeface="+mn-lt"/>
          </a:endParaRPr>
        </a:p>
      </dgm:t>
    </dgm:pt>
    <dgm:pt modelId="{F8795842-DF2A-4E4B-8907-C7FA930CC1F6}" type="parTrans" cxnId="{A6E9BBB8-5142-4D50-97E5-0DC2A4316DCF}">
      <dgm:prSet/>
      <dgm:spPr/>
      <dgm:t>
        <a:bodyPr/>
        <a:lstStyle/>
        <a:p>
          <a:endParaRPr lang="fr-FR" sz="1600">
            <a:latin typeface="+mn-lt"/>
          </a:endParaRPr>
        </a:p>
      </dgm:t>
    </dgm:pt>
    <dgm:pt modelId="{4B4FFB47-1FCA-4710-9B53-34A56912976B}" type="sibTrans" cxnId="{A6E9BBB8-5142-4D50-97E5-0DC2A4316DCF}">
      <dgm:prSet/>
      <dgm:spPr/>
      <dgm:t>
        <a:bodyPr/>
        <a:lstStyle/>
        <a:p>
          <a:endParaRPr lang="fr-FR" sz="1600">
            <a:latin typeface="+mn-lt"/>
          </a:endParaRPr>
        </a:p>
      </dgm:t>
    </dgm:pt>
    <dgm:pt modelId="{312890A0-94AE-4F42-BEC4-9D80F3A769B2}">
      <dgm:prSet phldrT="[Texte]" custT="1"/>
      <dgm:spPr>
        <a:ln>
          <a:solidFill>
            <a:schemeClr val="accent2">
              <a:alpha val="90000"/>
            </a:schemeClr>
          </a:solidFill>
        </a:ln>
      </dgm:spPr>
      <dgm:t>
        <a:bodyPr/>
        <a:lstStyle/>
        <a:p>
          <a:r>
            <a:rPr kumimoji="0" lang="fr-FR" sz="1600" b="0" i="0" u="none" strike="noStrike" cap="none" spc="0" normalizeH="0" baseline="0" noProof="0" dirty="0" smtClean="0">
              <a:ln>
                <a:noFill/>
              </a:ln>
              <a:solidFill>
                <a:schemeClr val="tx1"/>
              </a:solidFill>
              <a:effectLst/>
              <a:uLnTx/>
              <a:uFillTx/>
              <a:latin typeface="+mn-lt"/>
              <a:ea typeface="+mn-ea"/>
              <a:cs typeface="Times New Roman" pitchFamily="18" charset="0"/>
            </a:rPr>
            <a:t>Modulation températures</a:t>
          </a:r>
          <a:endParaRPr lang="fr-FR" sz="1600" dirty="0">
            <a:latin typeface="+mn-lt"/>
          </a:endParaRPr>
        </a:p>
      </dgm:t>
    </dgm:pt>
    <dgm:pt modelId="{A7245BAE-4AF5-46E2-A83A-28F286318396}" type="parTrans" cxnId="{E9E1FB30-4854-4CA6-8E04-BD362D051628}">
      <dgm:prSet/>
      <dgm:spPr/>
      <dgm:t>
        <a:bodyPr/>
        <a:lstStyle/>
        <a:p>
          <a:endParaRPr lang="fr-FR" sz="1600">
            <a:latin typeface="+mn-lt"/>
          </a:endParaRPr>
        </a:p>
      </dgm:t>
    </dgm:pt>
    <dgm:pt modelId="{90525CB8-DE78-43A9-881D-64A090C51A83}" type="sibTrans" cxnId="{E9E1FB30-4854-4CA6-8E04-BD362D051628}">
      <dgm:prSet/>
      <dgm:spPr/>
      <dgm:t>
        <a:bodyPr/>
        <a:lstStyle/>
        <a:p>
          <a:endParaRPr lang="fr-FR" sz="1600">
            <a:latin typeface="+mn-lt"/>
          </a:endParaRPr>
        </a:p>
      </dgm:t>
    </dgm:pt>
    <dgm:pt modelId="{B40469EA-C4AB-47E4-A601-68010CDE1D56}">
      <dgm:prSet phldrT="[Texte]" custT="1"/>
      <dgm:spPr>
        <a:ln>
          <a:solidFill>
            <a:schemeClr val="accent2">
              <a:alpha val="90000"/>
            </a:schemeClr>
          </a:solidFill>
        </a:ln>
      </dgm:spPr>
      <dgm:t>
        <a:bodyPr/>
        <a:lstStyle/>
        <a:p>
          <a:r>
            <a:rPr kumimoji="0" lang="fr-FR" sz="1600" b="0" i="0" u="none" strike="noStrike" cap="none" spc="0" normalizeH="0" baseline="0" noProof="0" dirty="0" smtClean="0">
              <a:ln>
                <a:noFill/>
              </a:ln>
              <a:solidFill>
                <a:schemeClr val="tx1"/>
              </a:solidFill>
              <a:effectLst/>
              <a:uLnTx/>
              <a:uFillTx/>
              <a:latin typeface="+mn-lt"/>
              <a:ea typeface="+mn-ea"/>
              <a:cs typeface="Times New Roman" pitchFamily="18" charset="0"/>
            </a:rPr>
            <a:t>Stratégies : bricolage, calfeutrage, chauffage d’appoint</a:t>
          </a:r>
          <a:endParaRPr lang="fr-FR" sz="1600" dirty="0">
            <a:latin typeface="+mn-lt"/>
          </a:endParaRPr>
        </a:p>
      </dgm:t>
    </dgm:pt>
    <dgm:pt modelId="{41C724BB-7A8F-4AAD-BD8D-9876B7966E77}" type="parTrans" cxnId="{11E2204F-DC3E-4870-AA41-F5571180F1A6}">
      <dgm:prSet/>
      <dgm:spPr/>
      <dgm:t>
        <a:bodyPr/>
        <a:lstStyle/>
        <a:p>
          <a:endParaRPr lang="fr-FR" sz="1600">
            <a:latin typeface="+mn-lt"/>
          </a:endParaRPr>
        </a:p>
      </dgm:t>
    </dgm:pt>
    <dgm:pt modelId="{536B0604-BC5A-460E-A87F-842AD4D0BD94}" type="sibTrans" cxnId="{11E2204F-DC3E-4870-AA41-F5571180F1A6}">
      <dgm:prSet/>
      <dgm:spPr/>
      <dgm:t>
        <a:bodyPr/>
        <a:lstStyle/>
        <a:p>
          <a:endParaRPr lang="fr-FR" sz="1600">
            <a:latin typeface="+mn-lt"/>
          </a:endParaRPr>
        </a:p>
      </dgm:t>
    </dgm:pt>
    <dgm:pt modelId="{D21FC44E-D6E4-46E0-B80B-EF3EC6A96259}">
      <dgm:prSet custT="1"/>
      <dgm:spPr>
        <a:ln>
          <a:solidFill>
            <a:schemeClr val="accent2">
              <a:alpha val="90000"/>
            </a:schemeClr>
          </a:solidFill>
        </a:ln>
      </dgm:spPr>
      <dgm:t>
        <a:bodyPr/>
        <a:lstStyle/>
        <a:p>
          <a:r>
            <a:rPr lang="fr-FR" sz="1600" dirty="0" smtClean="0">
              <a:latin typeface="+mn-lt"/>
            </a:rPr>
            <a:t>Modulation des températures</a:t>
          </a:r>
          <a:endParaRPr lang="fr-FR" sz="1600" dirty="0">
            <a:latin typeface="+mn-lt"/>
          </a:endParaRPr>
        </a:p>
      </dgm:t>
    </dgm:pt>
    <dgm:pt modelId="{043CD8C5-B9A7-4300-8E9D-8A31CA321ECE}" type="parTrans" cxnId="{738E77BD-7705-4F66-833B-610D534239B4}">
      <dgm:prSet/>
      <dgm:spPr/>
      <dgm:t>
        <a:bodyPr/>
        <a:lstStyle/>
        <a:p>
          <a:endParaRPr lang="fr-FR" sz="1600">
            <a:latin typeface="+mn-lt"/>
          </a:endParaRPr>
        </a:p>
      </dgm:t>
    </dgm:pt>
    <dgm:pt modelId="{73792D06-9E29-44FF-9185-76F9693930CC}" type="sibTrans" cxnId="{738E77BD-7705-4F66-833B-610D534239B4}">
      <dgm:prSet/>
      <dgm:spPr/>
      <dgm:t>
        <a:bodyPr/>
        <a:lstStyle/>
        <a:p>
          <a:endParaRPr lang="fr-FR" sz="1600">
            <a:latin typeface="+mn-lt"/>
          </a:endParaRPr>
        </a:p>
      </dgm:t>
    </dgm:pt>
    <dgm:pt modelId="{2792DD9F-3C13-4E6B-963B-D44421E3E2F8}" type="pres">
      <dgm:prSet presAssocID="{33A5C350-1489-4132-A34C-F3C4D7003EA5}" presName="Name0" presStyleCnt="0">
        <dgm:presLayoutVars>
          <dgm:dir/>
          <dgm:animLvl val="lvl"/>
          <dgm:resizeHandles/>
        </dgm:presLayoutVars>
      </dgm:prSet>
      <dgm:spPr/>
      <dgm:t>
        <a:bodyPr/>
        <a:lstStyle/>
        <a:p>
          <a:endParaRPr lang="fr-FR"/>
        </a:p>
      </dgm:t>
    </dgm:pt>
    <dgm:pt modelId="{DFEAF82E-94B6-4853-B259-9439AC67AC79}" type="pres">
      <dgm:prSet presAssocID="{DA6EDA23-504D-4B39-ACA1-5FC7B981F9BA}" presName="linNode" presStyleCnt="0"/>
      <dgm:spPr/>
    </dgm:pt>
    <dgm:pt modelId="{E5FD9DB0-5A6B-4119-8AE4-F66E614E2DFB}" type="pres">
      <dgm:prSet presAssocID="{DA6EDA23-504D-4B39-ACA1-5FC7B981F9BA}" presName="parentShp" presStyleLbl="node1" presStyleIdx="0" presStyleCnt="3" custLinFactNeighborY="2238">
        <dgm:presLayoutVars>
          <dgm:bulletEnabled val="1"/>
        </dgm:presLayoutVars>
      </dgm:prSet>
      <dgm:spPr/>
      <dgm:t>
        <a:bodyPr/>
        <a:lstStyle/>
        <a:p>
          <a:endParaRPr lang="fr-FR"/>
        </a:p>
      </dgm:t>
    </dgm:pt>
    <dgm:pt modelId="{EAAE894E-9877-41C5-9135-D54117B0946F}" type="pres">
      <dgm:prSet presAssocID="{DA6EDA23-504D-4B39-ACA1-5FC7B981F9BA}" presName="childShp" presStyleLbl="bgAccFollowNode1" presStyleIdx="0" presStyleCnt="3">
        <dgm:presLayoutVars>
          <dgm:bulletEnabled val="1"/>
        </dgm:presLayoutVars>
      </dgm:prSet>
      <dgm:spPr/>
      <dgm:t>
        <a:bodyPr/>
        <a:lstStyle/>
        <a:p>
          <a:endParaRPr lang="fr-FR"/>
        </a:p>
      </dgm:t>
    </dgm:pt>
    <dgm:pt modelId="{FBF45532-27F6-4F51-A31E-17CC1FE27481}" type="pres">
      <dgm:prSet presAssocID="{B4A50F00-B7B9-4EBA-A012-8BCC2328C32D}" presName="spacing" presStyleCnt="0"/>
      <dgm:spPr/>
    </dgm:pt>
    <dgm:pt modelId="{0D610772-6DE3-4F1E-AA2B-710BFE3F9A3D}" type="pres">
      <dgm:prSet presAssocID="{99B2E452-C31B-445F-B511-7F0886A0B7AD}" presName="linNode" presStyleCnt="0"/>
      <dgm:spPr/>
    </dgm:pt>
    <dgm:pt modelId="{9E408C3A-EDC7-43FC-B732-518A5D977E19}" type="pres">
      <dgm:prSet presAssocID="{99B2E452-C31B-445F-B511-7F0886A0B7AD}" presName="parentShp" presStyleLbl="node1" presStyleIdx="1" presStyleCnt="3">
        <dgm:presLayoutVars>
          <dgm:bulletEnabled val="1"/>
        </dgm:presLayoutVars>
      </dgm:prSet>
      <dgm:spPr/>
      <dgm:t>
        <a:bodyPr/>
        <a:lstStyle/>
        <a:p>
          <a:endParaRPr lang="fr-FR"/>
        </a:p>
      </dgm:t>
    </dgm:pt>
    <dgm:pt modelId="{F50D2ABC-49AD-4A24-A14F-82854FD71CB6}" type="pres">
      <dgm:prSet presAssocID="{99B2E452-C31B-445F-B511-7F0886A0B7AD}" presName="childShp" presStyleLbl="bgAccFollowNode1" presStyleIdx="1" presStyleCnt="3">
        <dgm:presLayoutVars>
          <dgm:bulletEnabled val="1"/>
        </dgm:presLayoutVars>
      </dgm:prSet>
      <dgm:spPr/>
      <dgm:t>
        <a:bodyPr/>
        <a:lstStyle/>
        <a:p>
          <a:endParaRPr lang="fr-FR"/>
        </a:p>
      </dgm:t>
    </dgm:pt>
    <dgm:pt modelId="{414EF204-FC26-46EF-B359-B60C406666BA}" type="pres">
      <dgm:prSet presAssocID="{506CE61D-4AE2-4A45-9E7A-BA663211F2CE}" presName="spacing" presStyleCnt="0"/>
      <dgm:spPr/>
    </dgm:pt>
    <dgm:pt modelId="{4F1A54E7-4B69-43C9-B01F-BF150E5EEB0E}" type="pres">
      <dgm:prSet presAssocID="{D8D5517C-E43D-4F89-8D0C-4D457C73BB46}" presName="linNode" presStyleCnt="0"/>
      <dgm:spPr/>
    </dgm:pt>
    <dgm:pt modelId="{54A82D06-FD15-46CD-A981-7C3916A5989F}" type="pres">
      <dgm:prSet presAssocID="{D8D5517C-E43D-4F89-8D0C-4D457C73BB46}" presName="parentShp" presStyleLbl="node1" presStyleIdx="2" presStyleCnt="3">
        <dgm:presLayoutVars>
          <dgm:bulletEnabled val="1"/>
        </dgm:presLayoutVars>
      </dgm:prSet>
      <dgm:spPr/>
      <dgm:t>
        <a:bodyPr/>
        <a:lstStyle/>
        <a:p>
          <a:endParaRPr lang="fr-FR"/>
        </a:p>
      </dgm:t>
    </dgm:pt>
    <dgm:pt modelId="{F318B085-CDB7-48C7-9ADF-84A05AF377F4}" type="pres">
      <dgm:prSet presAssocID="{D8D5517C-E43D-4F89-8D0C-4D457C73BB46}" presName="childShp" presStyleLbl="bgAccFollowNode1" presStyleIdx="2" presStyleCnt="3">
        <dgm:presLayoutVars>
          <dgm:bulletEnabled val="1"/>
        </dgm:presLayoutVars>
      </dgm:prSet>
      <dgm:spPr/>
      <dgm:t>
        <a:bodyPr/>
        <a:lstStyle/>
        <a:p>
          <a:endParaRPr lang="fr-FR"/>
        </a:p>
      </dgm:t>
    </dgm:pt>
  </dgm:ptLst>
  <dgm:cxnLst>
    <dgm:cxn modelId="{DA3379BF-37DB-466B-963B-B0232951418A}" srcId="{D8D5517C-E43D-4F89-8D0C-4D457C73BB46}" destId="{02F24DBD-04A8-4609-9E7C-5E9884194FE8}" srcOrd="2" destOrd="0" parTransId="{830A2F00-D53F-4637-8D05-3661A18BDD65}" sibTransId="{60768242-A669-4078-8360-96982113CA13}"/>
    <dgm:cxn modelId="{E9E1FB30-4854-4CA6-8E04-BD362D051628}" srcId="{99B2E452-C31B-445F-B511-7F0886A0B7AD}" destId="{312890A0-94AE-4F42-BEC4-9D80F3A769B2}" srcOrd="1" destOrd="0" parTransId="{A7245BAE-4AF5-46E2-A83A-28F286318396}" sibTransId="{90525CB8-DE78-43A9-881D-64A090C51A83}"/>
    <dgm:cxn modelId="{30A10056-F61F-4C33-9192-A2E8663F75B1}" srcId="{D8D5517C-E43D-4F89-8D0C-4D457C73BB46}" destId="{A499DF0A-F8BE-4D71-A2B9-16F910181C17}" srcOrd="0" destOrd="0" parTransId="{1AD33EBD-0CF7-4CD5-8615-C05C5BAAD83D}" sibTransId="{D0494EDB-95CE-4647-8E4A-5058FC602770}"/>
    <dgm:cxn modelId="{0EC47B88-17B3-4329-9357-0A8CB8118432}" type="presOf" srcId="{3280FA1E-639C-424A-A593-87BF92AA07C3}" destId="{EAAE894E-9877-41C5-9135-D54117B0946F}" srcOrd="0" destOrd="0" presId="urn:microsoft.com/office/officeart/2005/8/layout/vList6"/>
    <dgm:cxn modelId="{E5182054-20FC-47D3-87E0-8A6E7B476117}" srcId="{D8D5517C-E43D-4F89-8D0C-4D457C73BB46}" destId="{FC1D1429-41EC-4B1D-99F6-C96D190CD4A2}" srcOrd="3" destOrd="0" parTransId="{8EEDFCF2-3280-4F7E-BFF3-B6EA1FDF30B5}" sibTransId="{40C0250C-D105-4F99-A741-F4C36B6D7569}"/>
    <dgm:cxn modelId="{120F77F3-3C54-4654-B021-A7732F0FB8CA}" srcId="{DA6EDA23-504D-4B39-ACA1-5FC7B981F9BA}" destId="{3CA77EBA-10F3-4965-BD70-04475B6A2F63}" srcOrd="1" destOrd="0" parTransId="{9516C92F-4C7A-48BB-9ED1-D87778232A31}" sibTransId="{EF6FB2FF-B936-4768-BBF7-046BB87AD4B2}"/>
    <dgm:cxn modelId="{DB7DD865-8CA9-495C-877C-97FB2050C0D1}" srcId="{DA6EDA23-504D-4B39-ACA1-5FC7B981F9BA}" destId="{3280FA1E-639C-424A-A593-87BF92AA07C3}" srcOrd="0" destOrd="0" parTransId="{CDE16A8F-8CF9-4F5C-9414-640D38C0637B}" sibTransId="{5479E677-9161-4A81-B94C-E93EBCA701E3}"/>
    <dgm:cxn modelId="{84DC1664-946D-48D2-ADD3-37CAE7FF1F11}" type="presOf" srcId="{99B2E452-C31B-445F-B511-7F0886A0B7AD}" destId="{9E408C3A-EDC7-43FC-B732-518A5D977E19}" srcOrd="0" destOrd="0" presId="urn:microsoft.com/office/officeart/2005/8/layout/vList6"/>
    <dgm:cxn modelId="{11E2204F-DC3E-4870-AA41-F5571180F1A6}" srcId="{99B2E452-C31B-445F-B511-7F0886A0B7AD}" destId="{B40469EA-C4AB-47E4-A601-68010CDE1D56}" srcOrd="2" destOrd="0" parTransId="{41C724BB-7A8F-4AAD-BD8D-9876B7966E77}" sibTransId="{536B0604-BC5A-460E-A87F-842AD4D0BD94}"/>
    <dgm:cxn modelId="{4054B1CA-BE78-45EC-B5E5-B99CAA8B1167}" type="presOf" srcId="{33A5C350-1489-4132-A34C-F3C4D7003EA5}" destId="{2792DD9F-3C13-4E6B-963B-D44421E3E2F8}" srcOrd="0" destOrd="0" presId="urn:microsoft.com/office/officeart/2005/8/layout/vList6"/>
    <dgm:cxn modelId="{D47AD7C0-6E70-4A79-A63C-2B667646D827}" type="presOf" srcId="{DA6EDA23-504D-4B39-ACA1-5FC7B981F9BA}" destId="{E5FD9DB0-5A6B-4119-8AE4-F66E614E2DFB}" srcOrd="0" destOrd="0" presId="urn:microsoft.com/office/officeart/2005/8/layout/vList6"/>
    <dgm:cxn modelId="{3C96EDC6-1BB6-4C8F-8B0B-A2DFB855C9D2}" srcId="{99B2E452-C31B-445F-B511-7F0886A0B7AD}" destId="{7FBD17BF-40D7-468B-9CBB-28E257ACEDA4}" srcOrd="0" destOrd="0" parTransId="{92D9306D-4AC3-4E5C-A037-62F36DCFEB04}" sibTransId="{E24C2B2F-259F-4C94-B65E-C81E000ED603}"/>
    <dgm:cxn modelId="{A6E9BBB8-5142-4D50-97E5-0DC2A4316DCF}" srcId="{DA6EDA23-504D-4B39-ACA1-5FC7B981F9BA}" destId="{C7470685-2B73-49E3-9070-9208DB5835CB}" srcOrd="2" destOrd="0" parTransId="{F8795842-DF2A-4E4B-8907-C7FA930CC1F6}" sibTransId="{4B4FFB47-1FCA-4710-9B53-34A56912976B}"/>
    <dgm:cxn modelId="{93FE692B-FEBB-4042-BE95-080BDD8120C6}" type="presOf" srcId="{02F24DBD-04A8-4609-9E7C-5E9884194FE8}" destId="{F318B085-CDB7-48C7-9ADF-84A05AF377F4}" srcOrd="0" destOrd="2" presId="urn:microsoft.com/office/officeart/2005/8/layout/vList6"/>
    <dgm:cxn modelId="{CC9C6066-8ADE-475E-833B-DEBA8C3778D9}" srcId="{33A5C350-1489-4132-A34C-F3C4D7003EA5}" destId="{D8D5517C-E43D-4F89-8D0C-4D457C73BB46}" srcOrd="2" destOrd="0" parTransId="{F483951E-7159-4F6C-B8D6-046CC51C60DC}" sibTransId="{F01815CE-5542-452F-BBB9-6C90F88CADDA}"/>
    <dgm:cxn modelId="{38218383-4085-4AC9-8C52-7BEFB3FBB5E0}" type="presOf" srcId="{B40469EA-C4AB-47E4-A601-68010CDE1D56}" destId="{F50D2ABC-49AD-4A24-A14F-82854FD71CB6}" srcOrd="0" destOrd="2" presId="urn:microsoft.com/office/officeart/2005/8/layout/vList6"/>
    <dgm:cxn modelId="{AF7B9F86-A149-45C3-B301-6FBA8E85951F}" type="presOf" srcId="{7FBD17BF-40D7-468B-9CBB-28E257ACEDA4}" destId="{F50D2ABC-49AD-4A24-A14F-82854FD71CB6}" srcOrd="0" destOrd="0" presId="urn:microsoft.com/office/officeart/2005/8/layout/vList6"/>
    <dgm:cxn modelId="{0EAF74E6-D679-4257-91D8-77479CC0B8FA}" type="presOf" srcId="{C7470685-2B73-49E3-9070-9208DB5835CB}" destId="{EAAE894E-9877-41C5-9135-D54117B0946F}" srcOrd="0" destOrd="2" presId="urn:microsoft.com/office/officeart/2005/8/layout/vList6"/>
    <dgm:cxn modelId="{738E77BD-7705-4F66-833B-610D534239B4}" srcId="{D8D5517C-E43D-4F89-8D0C-4D457C73BB46}" destId="{D21FC44E-D6E4-46E0-B80B-EF3EC6A96259}" srcOrd="1" destOrd="0" parTransId="{043CD8C5-B9A7-4300-8E9D-8A31CA321ECE}" sibTransId="{73792D06-9E29-44FF-9185-76F9693930CC}"/>
    <dgm:cxn modelId="{05E88867-DD97-42B0-9958-FD994E564C2B}" type="presOf" srcId="{D21FC44E-D6E4-46E0-B80B-EF3EC6A96259}" destId="{F318B085-CDB7-48C7-9ADF-84A05AF377F4}" srcOrd="0" destOrd="1" presId="urn:microsoft.com/office/officeart/2005/8/layout/vList6"/>
    <dgm:cxn modelId="{DB135EB2-D9A5-4EFA-ADB9-7D252C6E80E8}" type="presOf" srcId="{A499DF0A-F8BE-4D71-A2B9-16F910181C17}" destId="{F318B085-CDB7-48C7-9ADF-84A05AF377F4}" srcOrd="0" destOrd="0" presId="urn:microsoft.com/office/officeart/2005/8/layout/vList6"/>
    <dgm:cxn modelId="{F96EC2FE-2441-4623-A265-562F8CF844FB}" type="presOf" srcId="{312890A0-94AE-4F42-BEC4-9D80F3A769B2}" destId="{F50D2ABC-49AD-4A24-A14F-82854FD71CB6}" srcOrd="0" destOrd="1" presId="urn:microsoft.com/office/officeart/2005/8/layout/vList6"/>
    <dgm:cxn modelId="{843AFFFB-4032-41A5-A8BC-7BF849F4C2A7}" srcId="{33A5C350-1489-4132-A34C-F3C4D7003EA5}" destId="{DA6EDA23-504D-4B39-ACA1-5FC7B981F9BA}" srcOrd="0" destOrd="0" parTransId="{D77D50E7-D051-4C31-91F5-1787916CB98F}" sibTransId="{B4A50F00-B7B9-4EBA-A012-8BCC2328C32D}"/>
    <dgm:cxn modelId="{EB7186B9-D01E-4780-AA6F-096FF676F31E}" type="presOf" srcId="{3CA77EBA-10F3-4965-BD70-04475B6A2F63}" destId="{EAAE894E-9877-41C5-9135-D54117B0946F}" srcOrd="0" destOrd="1" presId="urn:microsoft.com/office/officeart/2005/8/layout/vList6"/>
    <dgm:cxn modelId="{1332ADFB-B733-4A63-A48D-C5F2EC0DD477}" srcId="{33A5C350-1489-4132-A34C-F3C4D7003EA5}" destId="{99B2E452-C31B-445F-B511-7F0886A0B7AD}" srcOrd="1" destOrd="0" parTransId="{0F0953D2-189C-4236-ADC1-D594290481CB}" sibTransId="{506CE61D-4AE2-4A45-9E7A-BA663211F2CE}"/>
    <dgm:cxn modelId="{B16A8D1A-4465-4A6F-B5F3-766681B5972B}" type="presOf" srcId="{D8D5517C-E43D-4F89-8D0C-4D457C73BB46}" destId="{54A82D06-FD15-46CD-A981-7C3916A5989F}" srcOrd="0" destOrd="0" presId="urn:microsoft.com/office/officeart/2005/8/layout/vList6"/>
    <dgm:cxn modelId="{B23384EC-5D73-4C9E-9EB7-20916287E145}" type="presOf" srcId="{FC1D1429-41EC-4B1D-99F6-C96D190CD4A2}" destId="{F318B085-CDB7-48C7-9ADF-84A05AF377F4}" srcOrd="0" destOrd="3" presId="urn:microsoft.com/office/officeart/2005/8/layout/vList6"/>
    <dgm:cxn modelId="{8311DF75-D1BA-4B1D-A941-3BDE7D3A2F22}" type="presParOf" srcId="{2792DD9F-3C13-4E6B-963B-D44421E3E2F8}" destId="{DFEAF82E-94B6-4853-B259-9439AC67AC79}" srcOrd="0" destOrd="0" presId="urn:microsoft.com/office/officeart/2005/8/layout/vList6"/>
    <dgm:cxn modelId="{CDC038EE-1E3B-440B-8B99-09656D96EE17}" type="presParOf" srcId="{DFEAF82E-94B6-4853-B259-9439AC67AC79}" destId="{E5FD9DB0-5A6B-4119-8AE4-F66E614E2DFB}" srcOrd="0" destOrd="0" presId="urn:microsoft.com/office/officeart/2005/8/layout/vList6"/>
    <dgm:cxn modelId="{74E35288-2147-480F-A9A5-71209A3013AC}" type="presParOf" srcId="{DFEAF82E-94B6-4853-B259-9439AC67AC79}" destId="{EAAE894E-9877-41C5-9135-D54117B0946F}" srcOrd="1" destOrd="0" presId="urn:microsoft.com/office/officeart/2005/8/layout/vList6"/>
    <dgm:cxn modelId="{6878A457-FFB5-4143-9EE0-D1C92E1CA159}" type="presParOf" srcId="{2792DD9F-3C13-4E6B-963B-D44421E3E2F8}" destId="{FBF45532-27F6-4F51-A31E-17CC1FE27481}" srcOrd="1" destOrd="0" presId="urn:microsoft.com/office/officeart/2005/8/layout/vList6"/>
    <dgm:cxn modelId="{0B9980B7-B5C4-49C6-AE23-E644A048F110}" type="presParOf" srcId="{2792DD9F-3C13-4E6B-963B-D44421E3E2F8}" destId="{0D610772-6DE3-4F1E-AA2B-710BFE3F9A3D}" srcOrd="2" destOrd="0" presId="urn:microsoft.com/office/officeart/2005/8/layout/vList6"/>
    <dgm:cxn modelId="{E8941885-653A-4AA3-B9A2-9DDA0221E29C}" type="presParOf" srcId="{0D610772-6DE3-4F1E-AA2B-710BFE3F9A3D}" destId="{9E408C3A-EDC7-43FC-B732-518A5D977E19}" srcOrd="0" destOrd="0" presId="urn:microsoft.com/office/officeart/2005/8/layout/vList6"/>
    <dgm:cxn modelId="{35873197-96FC-4D96-A7F0-C6979D77AFEC}" type="presParOf" srcId="{0D610772-6DE3-4F1E-AA2B-710BFE3F9A3D}" destId="{F50D2ABC-49AD-4A24-A14F-82854FD71CB6}" srcOrd="1" destOrd="0" presId="urn:microsoft.com/office/officeart/2005/8/layout/vList6"/>
    <dgm:cxn modelId="{5B77C1AC-5AC3-4511-826C-6FDCFBC569E3}" type="presParOf" srcId="{2792DD9F-3C13-4E6B-963B-D44421E3E2F8}" destId="{414EF204-FC26-46EF-B359-B60C406666BA}" srcOrd="3" destOrd="0" presId="urn:microsoft.com/office/officeart/2005/8/layout/vList6"/>
    <dgm:cxn modelId="{59EDCD30-2701-4954-9584-E36B4E8E2232}" type="presParOf" srcId="{2792DD9F-3C13-4E6B-963B-D44421E3E2F8}" destId="{4F1A54E7-4B69-43C9-B01F-BF150E5EEB0E}" srcOrd="4" destOrd="0" presId="urn:microsoft.com/office/officeart/2005/8/layout/vList6"/>
    <dgm:cxn modelId="{B2C945B2-7848-4C77-9321-8269EEF671AC}" type="presParOf" srcId="{4F1A54E7-4B69-43C9-B01F-BF150E5EEB0E}" destId="{54A82D06-FD15-46CD-A981-7C3916A5989F}" srcOrd="0" destOrd="0" presId="urn:microsoft.com/office/officeart/2005/8/layout/vList6"/>
    <dgm:cxn modelId="{342E3F7B-ABB7-4845-B806-DC26B7FEF09B}" type="presParOf" srcId="{4F1A54E7-4B69-43C9-B01F-BF150E5EEB0E}" destId="{F318B085-CDB7-48C7-9ADF-84A05AF377F4}"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AE894E-9877-41C5-9135-D54117B0946F}">
      <dsp:nvSpPr>
        <dsp:cNvPr id="0" name=""/>
        <dsp:cNvSpPr/>
      </dsp:nvSpPr>
      <dsp:spPr>
        <a:xfrm>
          <a:off x="2608671" y="0"/>
          <a:ext cx="3913008" cy="1748988"/>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rtl="0">
            <a:lnSpc>
              <a:spcPct val="90000"/>
            </a:lnSpc>
            <a:spcBef>
              <a:spcPct val="0"/>
            </a:spcBef>
            <a:spcAft>
              <a:spcPct val="15000"/>
            </a:spcAft>
            <a:buChar char="••"/>
          </a:pPr>
          <a:r>
            <a:rPr kumimoji="0" lang="fr-FR" sz="1600" b="0" i="0" u="none" strike="noStrike" kern="1200" cap="none" spc="0" normalizeH="0" baseline="0" noProof="0" dirty="0" smtClean="0">
              <a:ln>
                <a:noFill/>
              </a:ln>
              <a:solidFill>
                <a:srgbClr val="FF0000"/>
              </a:solidFill>
              <a:effectLst/>
              <a:uLnTx/>
              <a:uFillTx/>
              <a:latin typeface="+mn-lt"/>
              <a:ea typeface="+mn-ea"/>
              <a:cs typeface="Times New Roman" pitchFamily="18" charset="0"/>
            </a:rPr>
            <a:t>Confort au prix d’arbitrages </a:t>
          </a:r>
          <a:r>
            <a:rPr kumimoji="0" lang="fr-FR" sz="1600" b="0" i="0" u="none" strike="noStrike" kern="1200" cap="none" spc="0" normalizeH="0" baseline="0" noProof="0" dirty="0" smtClean="0">
              <a:ln>
                <a:noFill/>
              </a:ln>
              <a:solidFill>
                <a:schemeClr val="tx1"/>
              </a:solidFill>
              <a:effectLst/>
              <a:uLnTx/>
              <a:uFillTx/>
              <a:latin typeface="+mn-lt"/>
              <a:ea typeface="+mn-ea"/>
              <a:cs typeface="Times New Roman" pitchFamily="18" charset="0"/>
            </a:rPr>
            <a:t>sur d ’autres postes de dépense</a:t>
          </a:r>
          <a:endParaRPr lang="fr-FR" sz="1600" kern="1200" dirty="0">
            <a:latin typeface="+mn-lt"/>
          </a:endParaRPr>
        </a:p>
        <a:p>
          <a:pPr marL="171450" lvl="1" indent="-171450" algn="l" defTabSz="711200">
            <a:lnSpc>
              <a:spcPct val="90000"/>
            </a:lnSpc>
            <a:spcBef>
              <a:spcPct val="0"/>
            </a:spcBef>
            <a:spcAft>
              <a:spcPct val="15000"/>
            </a:spcAft>
            <a:buChar char="••"/>
          </a:pPr>
          <a:r>
            <a:rPr lang="fr-FR" sz="1600" kern="1200" dirty="0" smtClean="0">
              <a:latin typeface="+mn-lt"/>
            </a:rPr>
            <a:t>Chauffage constant (réglage)</a:t>
          </a:r>
          <a:endParaRPr lang="fr-FR" sz="1600" kern="1200" dirty="0">
            <a:latin typeface="+mn-lt"/>
          </a:endParaRPr>
        </a:p>
        <a:p>
          <a:pPr marL="171450" lvl="1" indent="-171450" algn="l" defTabSz="711200">
            <a:lnSpc>
              <a:spcPct val="90000"/>
            </a:lnSpc>
            <a:spcBef>
              <a:spcPct val="0"/>
            </a:spcBef>
            <a:spcAft>
              <a:spcPct val="15000"/>
            </a:spcAft>
            <a:buChar char="••"/>
          </a:pPr>
          <a:r>
            <a:rPr lang="fr-FR" sz="1600" kern="1200" dirty="0" smtClean="0">
              <a:latin typeface="+mn-lt"/>
            </a:rPr>
            <a:t>Impayés</a:t>
          </a:r>
          <a:endParaRPr lang="fr-FR" sz="1600" kern="1200" dirty="0">
            <a:latin typeface="+mn-lt"/>
          </a:endParaRPr>
        </a:p>
      </dsp:txBody>
      <dsp:txXfrm>
        <a:off x="2608671" y="218624"/>
        <a:ext cx="3257138" cy="1311741"/>
      </dsp:txXfrm>
    </dsp:sp>
    <dsp:sp modelId="{E5FD9DB0-5A6B-4119-8AE4-F66E614E2DFB}">
      <dsp:nvSpPr>
        <dsp:cNvPr id="0" name=""/>
        <dsp:cNvSpPr/>
      </dsp:nvSpPr>
      <dsp:spPr>
        <a:xfrm>
          <a:off x="0" y="39142"/>
          <a:ext cx="2608671" cy="17489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kumimoji="0" lang="fr-FR" sz="2000" b="1" i="0" u="none" strike="noStrike" kern="1200" cap="none" spc="0" normalizeH="0" baseline="0" noProof="0" dirty="0" smtClean="0">
              <a:ln>
                <a:noFill/>
              </a:ln>
              <a:solidFill>
                <a:schemeClr val="tx1"/>
              </a:solidFill>
              <a:effectLst/>
              <a:uLnTx/>
              <a:uFillTx/>
              <a:latin typeface="+mn-lt"/>
              <a:ea typeface="+mn-ea"/>
              <a:cs typeface="Times New Roman" pitchFamily="18" charset="0"/>
            </a:rPr>
            <a:t>Les fragiles</a:t>
          </a:r>
          <a:r>
            <a:rPr kumimoji="0" lang="fr-FR" sz="2000" b="0" i="0" u="none" strike="noStrike" kern="1200" cap="none" spc="0" normalizeH="0" baseline="0" noProof="0" dirty="0" smtClean="0">
              <a:ln>
                <a:noFill/>
              </a:ln>
              <a:solidFill>
                <a:schemeClr val="tx1"/>
              </a:solidFill>
              <a:effectLst/>
              <a:uLnTx/>
              <a:uFillTx/>
              <a:latin typeface="+mn-lt"/>
              <a:ea typeface="+mn-ea"/>
              <a:cs typeface="Times New Roman" pitchFamily="18" charset="0"/>
            </a:rPr>
            <a:t> </a:t>
          </a:r>
        </a:p>
        <a:p>
          <a:pPr lvl="0" algn="ctr" defTabSz="889000">
            <a:lnSpc>
              <a:spcPct val="90000"/>
            </a:lnSpc>
            <a:spcBef>
              <a:spcPct val="0"/>
            </a:spcBef>
            <a:spcAft>
              <a:spcPct val="35000"/>
            </a:spcAft>
          </a:pPr>
          <a:r>
            <a:rPr kumimoji="0" lang="fr-FR" sz="2000" b="1" i="0" u="none" strike="noStrike" kern="1200" cap="none" spc="0" normalizeH="0" baseline="0" noProof="0" dirty="0" smtClean="0">
              <a:ln>
                <a:noFill/>
              </a:ln>
              <a:solidFill>
                <a:schemeClr val="tx1"/>
              </a:solidFill>
              <a:effectLst/>
              <a:uLnTx/>
              <a:uFillTx/>
              <a:latin typeface="+mn-lt"/>
              <a:ea typeface="+mn-ea"/>
              <a:cs typeface="Times New Roman" pitchFamily="18" charset="0"/>
            </a:rPr>
            <a:t>ou le confort chez soi </a:t>
          </a:r>
          <a:endParaRPr lang="fr-FR" sz="2000" b="1" kern="1200" dirty="0">
            <a:solidFill>
              <a:schemeClr val="tx1"/>
            </a:solidFill>
            <a:latin typeface="+mn-lt"/>
          </a:endParaRPr>
        </a:p>
      </dsp:txBody>
      <dsp:txXfrm>
        <a:off x="85379" y="124521"/>
        <a:ext cx="2437913" cy="1578230"/>
      </dsp:txXfrm>
    </dsp:sp>
    <dsp:sp modelId="{F50D2ABC-49AD-4A24-A14F-82854FD71CB6}">
      <dsp:nvSpPr>
        <dsp:cNvPr id="0" name=""/>
        <dsp:cNvSpPr/>
      </dsp:nvSpPr>
      <dsp:spPr>
        <a:xfrm>
          <a:off x="2608671" y="1923887"/>
          <a:ext cx="3913008" cy="1748988"/>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kumimoji="0" lang="fr-FR" sz="1600" b="0" i="0" u="none" strike="noStrike" kern="1200" cap="none" spc="0" normalizeH="0" baseline="0" noProof="0" dirty="0" smtClean="0">
              <a:ln>
                <a:noFill/>
              </a:ln>
              <a:solidFill>
                <a:srgbClr val="FF0000"/>
              </a:solidFill>
              <a:effectLst/>
              <a:uLnTx/>
              <a:uFillTx/>
              <a:latin typeface="+mn-lt"/>
              <a:ea typeface="+mn-ea"/>
              <a:cs typeface="Times New Roman" pitchFamily="18" charset="0"/>
            </a:rPr>
            <a:t>Quête d’un confort </a:t>
          </a:r>
          <a:r>
            <a:rPr kumimoji="0" lang="fr-FR" sz="1600" b="0" i="0" u="none" strike="noStrike" kern="1200" cap="none" spc="0" normalizeH="0" baseline="0" noProof="0" dirty="0" smtClean="0">
              <a:ln>
                <a:noFill/>
              </a:ln>
              <a:solidFill>
                <a:schemeClr val="tx1"/>
              </a:solidFill>
              <a:effectLst/>
              <a:uLnTx/>
              <a:uFillTx/>
              <a:latin typeface="+mn-lt"/>
              <a:ea typeface="+mn-ea"/>
              <a:cs typeface="Times New Roman" pitchFamily="18" charset="0"/>
            </a:rPr>
            <a:t>thermique au moindre coût </a:t>
          </a:r>
          <a:endParaRPr lang="fr-FR" sz="1600" kern="1200" dirty="0">
            <a:latin typeface="+mn-lt"/>
          </a:endParaRPr>
        </a:p>
        <a:p>
          <a:pPr marL="171450" lvl="1" indent="-171450" algn="l" defTabSz="711200">
            <a:lnSpc>
              <a:spcPct val="90000"/>
            </a:lnSpc>
            <a:spcBef>
              <a:spcPct val="0"/>
            </a:spcBef>
            <a:spcAft>
              <a:spcPct val="15000"/>
            </a:spcAft>
            <a:buChar char="••"/>
          </a:pPr>
          <a:r>
            <a:rPr kumimoji="0" lang="fr-FR" sz="1600" b="0" i="0" u="none" strike="noStrike" kern="1200" cap="none" spc="0" normalizeH="0" baseline="0" noProof="0" dirty="0" smtClean="0">
              <a:ln>
                <a:noFill/>
              </a:ln>
              <a:solidFill>
                <a:schemeClr val="tx1"/>
              </a:solidFill>
              <a:effectLst/>
              <a:uLnTx/>
              <a:uFillTx/>
              <a:latin typeface="+mn-lt"/>
              <a:ea typeface="+mn-ea"/>
              <a:cs typeface="Times New Roman" pitchFamily="18" charset="0"/>
            </a:rPr>
            <a:t>Modulation températures</a:t>
          </a:r>
          <a:endParaRPr lang="fr-FR" sz="1600" kern="1200" dirty="0">
            <a:latin typeface="+mn-lt"/>
          </a:endParaRPr>
        </a:p>
        <a:p>
          <a:pPr marL="171450" lvl="1" indent="-171450" algn="l" defTabSz="711200">
            <a:lnSpc>
              <a:spcPct val="90000"/>
            </a:lnSpc>
            <a:spcBef>
              <a:spcPct val="0"/>
            </a:spcBef>
            <a:spcAft>
              <a:spcPct val="15000"/>
            </a:spcAft>
            <a:buChar char="••"/>
          </a:pPr>
          <a:r>
            <a:rPr kumimoji="0" lang="fr-FR" sz="1600" b="0" i="0" u="none" strike="noStrike" kern="1200" cap="none" spc="0" normalizeH="0" baseline="0" noProof="0" dirty="0" smtClean="0">
              <a:ln>
                <a:noFill/>
              </a:ln>
              <a:solidFill>
                <a:schemeClr val="tx1"/>
              </a:solidFill>
              <a:effectLst/>
              <a:uLnTx/>
              <a:uFillTx/>
              <a:latin typeface="+mn-lt"/>
              <a:ea typeface="+mn-ea"/>
              <a:cs typeface="Times New Roman" pitchFamily="18" charset="0"/>
            </a:rPr>
            <a:t>Stratégies : bricolage, calfeutrage, chauffage d’appoint</a:t>
          </a:r>
          <a:endParaRPr lang="fr-FR" sz="1600" kern="1200" dirty="0">
            <a:latin typeface="+mn-lt"/>
          </a:endParaRPr>
        </a:p>
      </dsp:txBody>
      <dsp:txXfrm>
        <a:off x="2608671" y="2142511"/>
        <a:ext cx="3257138" cy="1311741"/>
      </dsp:txXfrm>
    </dsp:sp>
    <dsp:sp modelId="{9E408C3A-EDC7-43FC-B732-518A5D977E19}">
      <dsp:nvSpPr>
        <dsp:cNvPr id="0" name=""/>
        <dsp:cNvSpPr/>
      </dsp:nvSpPr>
      <dsp:spPr>
        <a:xfrm>
          <a:off x="0" y="1923887"/>
          <a:ext cx="2608671" cy="17489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kumimoji="0" lang="fr-FR" sz="2000" b="1" i="0" u="none" strike="noStrike" kern="1200" cap="none" spc="0" normalizeH="0" baseline="0" noProof="0" dirty="0" smtClean="0">
              <a:ln>
                <a:noFill/>
              </a:ln>
              <a:solidFill>
                <a:schemeClr val="tx1"/>
              </a:solidFill>
              <a:effectLst/>
              <a:uLnTx/>
              <a:uFillTx/>
              <a:latin typeface="+mn-lt"/>
              <a:ea typeface="+mn-ea"/>
              <a:cs typeface="Times New Roman" pitchFamily="18" charset="0"/>
            </a:rPr>
            <a:t>Les bricoleurs</a:t>
          </a:r>
          <a:r>
            <a:rPr kumimoji="0" lang="fr-FR" sz="2000" b="0" i="0" u="none" strike="noStrike" kern="1200" cap="none" spc="0" normalizeH="0" baseline="0" noProof="0" dirty="0" smtClean="0">
              <a:ln>
                <a:noFill/>
              </a:ln>
              <a:solidFill>
                <a:schemeClr val="tx1"/>
              </a:solidFill>
              <a:effectLst/>
              <a:uLnTx/>
              <a:uFillTx/>
              <a:latin typeface="+mn-lt"/>
              <a:ea typeface="+mn-ea"/>
              <a:cs typeface="Times New Roman" pitchFamily="18" charset="0"/>
            </a:rPr>
            <a:t> </a:t>
          </a:r>
          <a:r>
            <a:rPr kumimoji="0" lang="fr-FR" sz="2000" b="1" i="0" u="none" strike="noStrike" kern="1200" cap="none" spc="0" normalizeH="0" baseline="0" noProof="0" dirty="0" smtClean="0">
              <a:ln>
                <a:noFill/>
              </a:ln>
              <a:solidFill>
                <a:schemeClr val="tx1"/>
              </a:solidFill>
              <a:effectLst/>
              <a:uLnTx/>
              <a:uFillTx/>
              <a:latin typeface="+mn-lt"/>
              <a:ea typeface="+mn-ea"/>
              <a:cs typeface="Times New Roman" pitchFamily="18" charset="0"/>
            </a:rPr>
            <a:t>économes </a:t>
          </a:r>
        </a:p>
        <a:p>
          <a:pPr lvl="0" algn="ctr" defTabSz="889000">
            <a:lnSpc>
              <a:spcPct val="90000"/>
            </a:lnSpc>
            <a:spcBef>
              <a:spcPct val="0"/>
            </a:spcBef>
            <a:spcAft>
              <a:spcPct val="35000"/>
            </a:spcAft>
          </a:pPr>
          <a:r>
            <a:rPr kumimoji="0" lang="fr-FR" sz="2000" b="1" i="0" u="none" strike="noStrike" kern="1200" cap="none" spc="0" normalizeH="0" baseline="0" noProof="0" dirty="0" smtClean="0">
              <a:ln>
                <a:noFill/>
              </a:ln>
              <a:solidFill>
                <a:schemeClr val="tx1"/>
              </a:solidFill>
              <a:effectLst/>
              <a:uLnTx/>
              <a:uFillTx/>
              <a:latin typeface="+mn-lt"/>
              <a:ea typeface="+mn-ea"/>
              <a:cs typeface="Times New Roman" pitchFamily="18" charset="0"/>
            </a:rPr>
            <a:t>ou la quête du confort</a:t>
          </a:r>
          <a:endParaRPr lang="fr-FR" sz="2000" kern="1200" dirty="0">
            <a:solidFill>
              <a:schemeClr val="tx1"/>
            </a:solidFill>
            <a:latin typeface="+mn-lt"/>
          </a:endParaRPr>
        </a:p>
      </dsp:txBody>
      <dsp:txXfrm>
        <a:off x="85379" y="2009266"/>
        <a:ext cx="2437913" cy="1578230"/>
      </dsp:txXfrm>
    </dsp:sp>
    <dsp:sp modelId="{F318B085-CDB7-48C7-9ADF-84A05AF377F4}">
      <dsp:nvSpPr>
        <dsp:cNvPr id="0" name=""/>
        <dsp:cNvSpPr/>
      </dsp:nvSpPr>
      <dsp:spPr>
        <a:xfrm>
          <a:off x="2608671" y="3847775"/>
          <a:ext cx="3913008" cy="1748988"/>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kumimoji="0" lang="fr-FR" sz="1600" b="0" i="0" u="none" strike="noStrike" kern="1200" cap="none" spc="0" normalizeH="0" baseline="0" noProof="0" dirty="0" smtClean="0">
              <a:ln>
                <a:noFill/>
              </a:ln>
              <a:solidFill>
                <a:srgbClr val="FF0000"/>
              </a:solidFill>
              <a:effectLst/>
              <a:uLnTx/>
              <a:uFillTx/>
              <a:latin typeface="+mn-lt"/>
              <a:ea typeface="+mn-ea"/>
              <a:cs typeface="Times New Roman" pitchFamily="18" charset="0"/>
            </a:rPr>
            <a:t>Inconfort subi</a:t>
          </a:r>
          <a:r>
            <a:rPr kumimoji="0" lang="fr-FR" sz="1600" b="0" i="0" u="none" strike="noStrike" kern="1200" cap="none" spc="0" normalizeH="0" baseline="0" noProof="0" dirty="0" smtClean="0">
              <a:ln>
                <a:noFill/>
              </a:ln>
              <a:solidFill>
                <a:schemeClr val="tx1"/>
              </a:solidFill>
              <a:effectLst/>
              <a:uLnTx/>
              <a:uFillTx/>
              <a:latin typeface="+mn-lt"/>
              <a:ea typeface="+mn-ea"/>
              <a:cs typeface="Times New Roman" pitchFamily="18" charset="0"/>
            </a:rPr>
            <a:t>, accommodement</a:t>
          </a:r>
          <a:endParaRPr lang="fr-FR" sz="1600" kern="1200" dirty="0">
            <a:latin typeface="+mn-lt"/>
          </a:endParaRPr>
        </a:p>
        <a:p>
          <a:pPr marL="171450" lvl="1" indent="-171450" algn="l" defTabSz="711200">
            <a:lnSpc>
              <a:spcPct val="90000"/>
            </a:lnSpc>
            <a:spcBef>
              <a:spcPct val="0"/>
            </a:spcBef>
            <a:spcAft>
              <a:spcPct val="15000"/>
            </a:spcAft>
            <a:buChar char="••"/>
          </a:pPr>
          <a:r>
            <a:rPr lang="fr-FR" sz="1600" kern="1200" dirty="0" smtClean="0">
              <a:latin typeface="+mn-lt"/>
            </a:rPr>
            <a:t>Modulation des températures</a:t>
          </a:r>
          <a:endParaRPr lang="fr-FR" sz="1600" kern="1200" dirty="0">
            <a:latin typeface="+mn-lt"/>
          </a:endParaRPr>
        </a:p>
        <a:p>
          <a:pPr marL="171450" lvl="1" indent="-171450" algn="l" defTabSz="711200">
            <a:lnSpc>
              <a:spcPct val="90000"/>
            </a:lnSpc>
            <a:spcBef>
              <a:spcPct val="0"/>
            </a:spcBef>
            <a:spcAft>
              <a:spcPct val="15000"/>
            </a:spcAft>
            <a:buChar char="••"/>
          </a:pPr>
          <a:r>
            <a:rPr kumimoji="0" lang="fr-FR" sz="1600" b="0" i="0" u="none" strike="noStrike" kern="1200" cap="none" spc="0" normalizeH="0" baseline="0" noProof="0" dirty="0" smtClean="0">
              <a:ln>
                <a:noFill/>
              </a:ln>
              <a:solidFill>
                <a:schemeClr val="tx1"/>
              </a:solidFill>
              <a:effectLst/>
              <a:uLnTx/>
              <a:uFillTx/>
              <a:latin typeface="+mn-lt"/>
              <a:ea typeface="+mn-ea"/>
              <a:cs typeface="Times New Roman" pitchFamily="18" charset="0"/>
            </a:rPr>
            <a:t>Logement dégradé, chauffage défaillant </a:t>
          </a:r>
          <a:endParaRPr lang="fr-FR" sz="1600" kern="1200" dirty="0">
            <a:latin typeface="+mn-lt"/>
          </a:endParaRPr>
        </a:p>
        <a:p>
          <a:pPr marL="171450" lvl="1" indent="-171450" algn="l" defTabSz="711200">
            <a:lnSpc>
              <a:spcPct val="90000"/>
            </a:lnSpc>
            <a:spcBef>
              <a:spcPct val="0"/>
            </a:spcBef>
            <a:spcAft>
              <a:spcPct val="15000"/>
            </a:spcAft>
            <a:buChar char="••"/>
          </a:pPr>
          <a:r>
            <a:rPr kumimoji="0" lang="fr-FR" sz="1600" b="0" i="0" u="none" strike="noStrike" kern="1200" cap="none" spc="0" normalizeH="0" baseline="0" noProof="0" dirty="0" smtClean="0">
              <a:ln>
                <a:noFill/>
              </a:ln>
              <a:solidFill>
                <a:schemeClr val="tx1"/>
              </a:solidFill>
              <a:effectLst/>
              <a:uLnTx/>
              <a:uFillTx/>
              <a:latin typeface="+mn-lt"/>
              <a:ea typeface="+mn-ea"/>
              <a:cs typeface="Times New Roman" pitchFamily="18" charset="0"/>
            </a:rPr>
            <a:t>Fatalisme, mal-être, désir mobilité</a:t>
          </a:r>
          <a:endParaRPr lang="fr-FR" sz="1600" kern="1200" dirty="0">
            <a:latin typeface="+mn-lt"/>
          </a:endParaRPr>
        </a:p>
      </dsp:txBody>
      <dsp:txXfrm>
        <a:off x="2608671" y="4066399"/>
        <a:ext cx="3257138" cy="1311741"/>
      </dsp:txXfrm>
    </dsp:sp>
    <dsp:sp modelId="{54A82D06-FD15-46CD-A981-7C3916A5989F}">
      <dsp:nvSpPr>
        <dsp:cNvPr id="0" name=""/>
        <dsp:cNvSpPr/>
      </dsp:nvSpPr>
      <dsp:spPr>
        <a:xfrm>
          <a:off x="0" y="3847775"/>
          <a:ext cx="2608671" cy="17489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kumimoji="0" lang="fr-FR" sz="2000" b="1" i="0" u="none" strike="noStrike" kern="1200" cap="none" spc="0" normalizeH="0" baseline="0" noProof="0" dirty="0" smtClean="0">
              <a:ln>
                <a:noFill/>
              </a:ln>
              <a:solidFill>
                <a:schemeClr val="tx1"/>
              </a:solidFill>
              <a:effectLst/>
              <a:uLnTx/>
              <a:uFillTx/>
              <a:latin typeface="+mn-lt"/>
              <a:ea typeface="+mn-ea"/>
              <a:cs typeface="Times New Roman" pitchFamily="18" charset="0"/>
            </a:rPr>
            <a:t>Les vulnérables  résignés</a:t>
          </a:r>
          <a:r>
            <a:rPr kumimoji="0" lang="fr-FR" sz="2000" b="0" i="0" u="none" strike="noStrike" kern="1200" cap="none" spc="0" normalizeH="0" baseline="0" noProof="0" dirty="0" smtClean="0">
              <a:ln>
                <a:noFill/>
              </a:ln>
              <a:solidFill>
                <a:schemeClr val="tx1"/>
              </a:solidFill>
              <a:effectLst/>
              <a:uLnTx/>
              <a:uFillTx/>
              <a:latin typeface="+mn-lt"/>
              <a:ea typeface="+mn-ea"/>
              <a:cs typeface="Times New Roman" pitchFamily="18" charset="0"/>
            </a:rPr>
            <a:t>  </a:t>
          </a:r>
        </a:p>
        <a:p>
          <a:pPr lvl="0" algn="ctr" defTabSz="889000">
            <a:lnSpc>
              <a:spcPct val="90000"/>
            </a:lnSpc>
            <a:spcBef>
              <a:spcPct val="0"/>
            </a:spcBef>
            <a:spcAft>
              <a:spcPct val="35000"/>
            </a:spcAft>
          </a:pPr>
          <a:r>
            <a:rPr kumimoji="0" lang="fr-FR" sz="2000" b="1" i="0" u="none" strike="noStrike" kern="1200" cap="none" spc="0" normalizeH="0" baseline="0" noProof="0" dirty="0" smtClean="0">
              <a:ln>
                <a:noFill/>
              </a:ln>
              <a:solidFill>
                <a:schemeClr val="tx1"/>
              </a:solidFill>
              <a:effectLst/>
              <a:uLnTx/>
              <a:uFillTx/>
              <a:latin typeface="+mn-lt"/>
              <a:ea typeface="+mn-ea"/>
              <a:cs typeface="Times New Roman" pitchFamily="18" charset="0"/>
            </a:rPr>
            <a:t>ou le rêve de partir</a:t>
          </a:r>
          <a:endParaRPr lang="fr-FR" sz="2000" b="1" kern="1200" dirty="0">
            <a:solidFill>
              <a:schemeClr val="tx1"/>
            </a:solidFill>
            <a:latin typeface="+mn-lt"/>
          </a:endParaRPr>
        </a:p>
      </dsp:txBody>
      <dsp:txXfrm>
        <a:off x="85379" y="3933154"/>
        <a:ext cx="2437913" cy="1578230"/>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fr-FR" altLang="fr-FR"/>
          </a:p>
        </p:txBody>
      </p:sp>
      <p:sp>
        <p:nvSpPr>
          <p:cNvPr id="28675" name="Rectangle 3"/>
          <p:cNvSpPr>
            <a:spLocks noGrp="1" noChangeArrowheads="1"/>
          </p:cNvSpPr>
          <p:nvPr>
            <p:ph type="dt" sz="quarter" idx="1"/>
          </p:nvPr>
        </p:nvSpPr>
        <p:spPr bwMode="auto">
          <a:xfrm>
            <a:off x="3849688" y="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ltLang="fr-FR"/>
          </a:p>
        </p:txBody>
      </p:sp>
      <p:sp>
        <p:nvSpPr>
          <p:cNvPr id="28676" name="Rectangle 4"/>
          <p:cNvSpPr>
            <a:spLocks noGrp="1" noChangeArrowheads="1"/>
          </p:cNvSpPr>
          <p:nvPr>
            <p:ph type="ftr" sz="quarter" idx="2"/>
          </p:nvPr>
        </p:nvSpPr>
        <p:spPr bwMode="auto">
          <a:xfrm>
            <a:off x="0" y="9377363"/>
            <a:ext cx="2946400"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fr-FR" altLang="fr-FR"/>
          </a:p>
        </p:txBody>
      </p:sp>
      <p:sp>
        <p:nvSpPr>
          <p:cNvPr id="28677" name="Rectangle 5"/>
          <p:cNvSpPr>
            <a:spLocks noGrp="1" noChangeArrowheads="1"/>
          </p:cNvSpPr>
          <p:nvPr>
            <p:ph type="sldNum" sz="quarter" idx="3"/>
          </p:nvPr>
        </p:nvSpPr>
        <p:spPr bwMode="auto">
          <a:xfrm>
            <a:off x="3849688" y="9377363"/>
            <a:ext cx="2946400"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1041A91D-3F64-41B7-A544-4D0A1DA494D4}" type="slidenum">
              <a:rPr lang="fr-FR" altLang="fr-FR"/>
              <a:pPr>
                <a:defRPr/>
              </a:pPr>
              <a:t>‹#›</a:t>
            </a:fld>
            <a:endParaRPr lang="fr-FR" altLang="fr-FR"/>
          </a:p>
        </p:txBody>
      </p:sp>
    </p:spTree>
    <p:extLst>
      <p:ext uri="{BB962C8B-B14F-4D97-AF65-F5344CB8AC3E}">
        <p14:creationId xmlns:p14="http://schemas.microsoft.com/office/powerpoint/2010/main" val="851399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fr-FR" altLang="fr-FR"/>
          </a:p>
        </p:txBody>
      </p:sp>
      <p:sp>
        <p:nvSpPr>
          <p:cNvPr id="38915" name="Rectangle 3"/>
          <p:cNvSpPr>
            <a:spLocks noGrp="1" noChangeArrowheads="1"/>
          </p:cNvSpPr>
          <p:nvPr>
            <p:ph type="dt" idx="1"/>
          </p:nvPr>
        </p:nvSpPr>
        <p:spPr bwMode="auto">
          <a:xfrm>
            <a:off x="3849688" y="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fr-FR" altLang="fr-FR"/>
          </a:p>
        </p:txBody>
      </p:sp>
      <p:sp>
        <p:nvSpPr>
          <p:cNvPr id="39940" name="Rectangle 4"/>
          <p:cNvSpPr>
            <a:spLocks noGrp="1" noRot="1" noChangeAspect="1" noChangeArrowheads="1" noTextEdit="1"/>
          </p:cNvSpPr>
          <p:nvPr>
            <p:ph type="sldImg" idx="2"/>
          </p:nvPr>
        </p:nvSpPr>
        <p:spPr bwMode="auto">
          <a:xfrm>
            <a:off x="930275" y="739775"/>
            <a:ext cx="4937125" cy="37036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8917" name="Rectangle 5"/>
          <p:cNvSpPr>
            <a:spLocks noGrp="1" noChangeArrowheads="1"/>
          </p:cNvSpPr>
          <p:nvPr>
            <p:ph type="body" sz="quarter" idx="3"/>
          </p:nvPr>
        </p:nvSpPr>
        <p:spPr bwMode="auto">
          <a:xfrm>
            <a:off x="679450" y="4689475"/>
            <a:ext cx="5438775" cy="444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noProof="0" smtClean="0"/>
              <a:t>Cliquez pour modifier les styles du texte du masque</a:t>
            </a:r>
          </a:p>
          <a:p>
            <a:pPr lvl="1"/>
            <a:r>
              <a:rPr lang="fr-FR" altLang="fr-FR" noProof="0" smtClean="0"/>
              <a:t>Deuxième niveau</a:t>
            </a:r>
          </a:p>
          <a:p>
            <a:pPr lvl="2"/>
            <a:r>
              <a:rPr lang="fr-FR" altLang="fr-FR" noProof="0" smtClean="0"/>
              <a:t>Troisième niveau</a:t>
            </a:r>
          </a:p>
          <a:p>
            <a:pPr lvl="3"/>
            <a:r>
              <a:rPr lang="fr-FR" altLang="fr-FR" noProof="0" smtClean="0"/>
              <a:t>Quatrième niveau</a:t>
            </a:r>
          </a:p>
          <a:p>
            <a:pPr lvl="4"/>
            <a:r>
              <a:rPr lang="fr-FR" altLang="fr-FR" noProof="0" smtClean="0"/>
              <a:t>Cinquième niveau</a:t>
            </a:r>
          </a:p>
        </p:txBody>
      </p:sp>
      <p:sp>
        <p:nvSpPr>
          <p:cNvPr id="38918" name="Rectangle 6"/>
          <p:cNvSpPr>
            <a:spLocks noGrp="1" noChangeArrowheads="1"/>
          </p:cNvSpPr>
          <p:nvPr>
            <p:ph type="ftr" sz="quarter" idx="4"/>
          </p:nvPr>
        </p:nvSpPr>
        <p:spPr bwMode="auto">
          <a:xfrm>
            <a:off x="0" y="9377363"/>
            <a:ext cx="2946400"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fr-FR" altLang="fr-FR"/>
          </a:p>
        </p:txBody>
      </p:sp>
      <p:sp>
        <p:nvSpPr>
          <p:cNvPr id="38919" name="Rectangle 7"/>
          <p:cNvSpPr>
            <a:spLocks noGrp="1" noChangeArrowheads="1"/>
          </p:cNvSpPr>
          <p:nvPr>
            <p:ph type="sldNum" sz="quarter" idx="5"/>
          </p:nvPr>
        </p:nvSpPr>
        <p:spPr bwMode="auto">
          <a:xfrm>
            <a:off x="3849688" y="9377363"/>
            <a:ext cx="2946400"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816E51E-82E4-4FDE-90A8-F0C6D66D3928}" type="slidenum">
              <a:rPr lang="fr-FR" altLang="fr-FR"/>
              <a:pPr>
                <a:defRPr/>
              </a:pPr>
              <a:t>‹#›</a:t>
            </a:fld>
            <a:endParaRPr lang="fr-FR" altLang="fr-FR"/>
          </a:p>
        </p:txBody>
      </p:sp>
    </p:spTree>
    <p:extLst>
      <p:ext uri="{BB962C8B-B14F-4D97-AF65-F5344CB8AC3E}">
        <p14:creationId xmlns:p14="http://schemas.microsoft.com/office/powerpoint/2010/main" val="30487697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63AEBEE-EC86-4FCE-AB41-14D39E41AFF4}" type="slidenum">
              <a:rPr lang="fr-FR" altLang="fr-FR" smtClean="0"/>
              <a:pPr eaLnBrk="1" hangingPunct="1">
                <a:spcBef>
                  <a:spcPct val="0"/>
                </a:spcBef>
              </a:pPr>
              <a:t>1</a:t>
            </a:fld>
            <a:endParaRPr lang="fr-FR" altLang="fr-F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1100249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CDC15A1-BEB5-4951-88B8-584E90C547CC}" type="slidenum">
              <a:rPr lang="fr-FR" altLang="fr-FR" smtClean="0"/>
              <a:pPr eaLnBrk="1" hangingPunct="1">
                <a:spcBef>
                  <a:spcPct val="0"/>
                </a:spcBef>
              </a:pPr>
              <a:t>2</a:t>
            </a:fld>
            <a:endParaRPr lang="fr-FR" altLang="fr-FR"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2550530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Espace réservé des commentaires 2"/>
          <p:cNvSpPr>
            <a:spLocks noGrp="1"/>
          </p:cNvSpPr>
          <p:nvPr>
            <p:ph type="body" idx="1"/>
          </p:nvPr>
        </p:nvSpPr>
        <p:spPr/>
        <p:txBody>
          <a:bodyPr>
            <a:normAutofit fontScale="47500" lnSpcReduction="20000"/>
          </a:bodyPr>
          <a:lstStyle/>
          <a:p>
            <a:pPr>
              <a:defRPr/>
            </a:pPr>
            <a:r>
              <a:rPr lang="fr-FR" dirty="0" smtClean="0"/>
              <a:t>Trois grands profils</a:t>
            </a:r>
          </a:p>
          <a:p>
            <a:pPr>
              <a:defRPr/>
            </a:pPr>
            <a:r>
              <a:rPr lang="fr-FR" dirty="0" smtClean="0"/>
              <a:t> </a:t>
            </a:r>
          </a:p>
          <a:p>
            <a:pPr>
              <a:defRPr/>
            </a:pPr>
            <a:r>
              <a:rPr lang="fr-FR" dirty="0" smtClean="0"/>
              <a:t>Face à cette situation, vous l’avez entendu, le ménage peut adopter plusieurs types de comportements que j’ai regroupés selon la typologie suivante (par usage) :</a:t>
            </a:r>
          </a:p>
          <a:p>
            <a:pPr>
              <a:defRPr/>
            </a:pPr>
            <a:r>
              <a:rPr lang="fr-FR" dirty="0" smtClean="0"/>
              <a:t> </a:t>
            </a:r>
          </a:p>
          <a:p>
            <a:pPr>
              <a:defRPr/>
            </a:pPr>
            <a:r>
              <a:rPr lang="fr-FR" dirty="0" smtClean="0"/>
              <a:t>1. </a:t>
            </a:r>
            <a:r>
              <a:rPr lang="fr-FR" b="1" dirty="0" smtClean="0"/>
              <a:t>Les fragiles</a:t>
            </a:r>
            <a:r>
              <a:rPr lang="fr-FR" dirty="0" smtClean="0"/>
              <a:t> ou le confort chez soi </a:t>
            </a:r>
          </a:p>
          <a:p>
            <a:pPr>
              <a:defRPr/>
            </a:pPr>
            <a:r>
              <a:rPr lang="fr-FR" dirty="0" smtClean="0"/>
              <a:t>Confort au prix d’arbitrages sur d’autres postes de dépense </a:t>
            </a:r>
          </a:p>
          <a:p>
            <a:pPr>
              <a:defRPr/>
            </a:pPr>
            <a:r>
              <a:rPr lang="fr-FR" dirty="0" smtClean="0"/>
              <a:t>Chauffage constant (réglage) </a:t>
            </a:r>
          </a:p>
          <a:p>
            <a:pPr>
              <a:defRPr/>
            </a:pPr>
            <a:r>
              <a:rPr lang="fr-FR" dirty="0" smtClean="0"/>
              <a:t>Impayés </a:t>
            </a:r>
          </a:p>
          <a:p>
            <a:pPr>
              <a:defRPr/>
            </a:pPr>
            <a:r>
              <a:rPr lang="fr-FR" dirty="0" smtClean="0"/>
              <a:t>&gt; Coût loyer + charges élevé</a:t>
            </a:r>
          </a:p>
          <a:p>
            <a:pPr>
              <a:defRPr/>
            </a:pPr>
            <a:r>
              <a:rPr lang="fr-FR" dirty="0" smtClean="0"/>
              <a:t>Restrictions Attachement</a:t>
            </a:r>
          </a:p>
          <a:p>
            <a:pPr>
              <a:defRPr/>
            </a:pPr>
            <a:r>
              <a:rPr lang="fr-FR" dirty="0" smtClean="0"/>
              <a:t>Captifs (santé)</a:t>
            </a:r>
          </a:p>
          <a:p>
            <a:pPr>
              <a:defRPr/>
            </a:pPr>
            <a:r>
              <a:rPr lang="fr-FR" dirty="0" smtClean="0"/>
              <a:t> </a:t>
            </a:r>
          </a:p>
          <a:p>
            <a:pPr>
              <a:defRPr/>
            </a:pPr>
            <a:r>
              <a:rPr lang="fr-FR" dirty="0" smtClean="0"/>
              <a:t>Il s’agit de ménages âgés, ou handicapés, captifs chez eux (faible mobilité) pour qui le confort est une priorité quitte à se restreindre sur d’autres postes, quitte à avoir des impayés d’énergie. Leur logement doit être confortable, d’autant plus qu’il s’agit pour l’essentiel de PO.</a:t>
            </a:r>
          </a:p>
          <a:p>
            <a:pPr>
              <a:defRPr/>
            </a:pPr>
            <a:r>
              <a:rPr lang="fr-FR" dirty="0" smtClean="0"/>
              <a:t> </a:t>
            </a:r>
          </a:p>
          <a:p>
            <a:pPr>
              <a:defRPr/>
            </a:pPr>
            <a:r>
              <a:rPr lang="fr-FR" dirty="0" smtClean="0"/>
              <a:t>2. Les résistants / bricoleurs : modulation température</a:t>
            </a:r>
          </a:p>
          <a:p>
            <a:pPr>
              <a:defRPr/>
            </a:pPr>
            <a:r>
              <a:rPr lang="fr-FR" dirty="0" smtClean="0"/>
              <a:t>Quête d’un confort thermique au moindre coût </a:t>
            </a:r>
          </a:p>
          <a:p>
            <a:pPr>
              <a:defRPr/>
            </a:pPr>
            <a:r>
              <a:rPr lang="fr-FR" dirty="0" smtClean="0"/>
              <a:t>Modulation températures </a:t>
            </a:r>
          </a:p>
          <a:p>
            <a:pPr>
              <a:defRPr/>
            </a:pPr>
            <a:r>
              <a:rPr lang="fr-FR" dirty="0" smtClean="0"/>
              <a:t>Stratégies : bricolage, calfeutrage, chauffage d’appoint </a:t>
            </a:r>
          </a:p>
          <a:p>
            <a:pPr>
              <a:defRPr/>
            </a:pPr>
            <a:r>
              <a:rPr lang="fr-FR" dirty="0" smtClean="0"/>
              <a:t> </a:t>
            </a:r>
          </a:p>
          <a:p>
            <a:pPr>
              <a:defRPr/>
            </a:pPr>
            <a:r>
              <a:rPr lang="fr-FR" dirty="0" smtClean="0"/>
              <a:t>&gt; Factures élevées, Usages inadaptés, Logements </a:t>
            </a:r>
            <a:r>
              <a:rPr lang="fr-FR" dirty="0" err="1" smtClean="0"/>
              <a:t>déperditifs</a:t>
            </a:r>
            <a:r>
              <a:rPr lang="fr-FR" dirty="0" smtClean="0"/>
              <a:t> , pers Isolées</a:t>
            </a:r>
          </a:p>
          <a:p>
            <a:pPr>
              <a:defRPr/>
            </a:pPr>
            <a:r>
              <a:rPr lang="fr-FR" dirty="0" smtClean="0"/>
              <a:t> </a:t>
            </a:r>
          </a:p>
          <a:p>
            <a:pPr>
              <a:defRPr/>
            </a:pPr>
            <a:r>
              <a:rPr lang="fr-FR" i="1" dirty="0" smtClean="0"/>
              <a:t>Les ménages subissent de plein fouet la crise économique et préfèrent attendre des jours meilleurs avant d’investir dans le confort de leur logement et bricoler plutôt que de faire appel à des artisans. C’est le cas de Mme T., propriétaire en milieu rural dont la réfection complète de sa maison lui ferait faire une économie de 2000 € par an, soit un gain de confort de 65%. Sa maison passerait de la classe G à la classe D, mais sa part d’</a:t>
            </a:r>
            <a:r>
              <a:rPr lang="fr-FR" i="1" dirty="0" err="1" smtClean="0"/>
              <a:t>auto-financement</a:t>
            </a:r>
            <a:r>
              <a:rPr lang="fr-FR" i="1" dirty="0" smtClean="0"/>
              <a:t> la freine. Alors elle a recours à des lainages supplémentaires,  elle allume un chauffage d’appoint en présence d’un tiers, elle calfeutre ses ouvrants, vit dans une seule pièce, pour éviter d’augmenter le niveau de température de son chauffage.</a:t>
            </a:r>
            <a:endParaRPr lang="fr-FR" dirty="0" smtClean="0"/>
          </a:p>
          <a:p>
            <a:pPr>
              <a:defRPr/>
            </a:pPr>
            <a:r>
              <a:rPr lang="fr-FR" dirty="0" smtClean="0"/>
              <a:t> </a:t>
            </a:r>
          </a:p>
          <a:p>
            <a:pPr>
              <a:defRPr/>
            </a:pPr>
            <a:r>
              <a:rPr lang="fr-FR" dirty="0" smtClean="0"/>
              <a:t>3. Les vulnérables ou fatalistes</a:t>
            </a:r>
          </a:p>
          <a:p>
            <a:pPr>
              <a:defRPr/>
            </a:pPr>
            <a:r>
              <a:rPr lang="fr-FR" dirty="0" smtClean="0"/>
              <a:t>Inconfort subi, accommodement </a:t>
            </a:r>
          </a:p>
          <a:p>
            <a:pPr>
              <a:defRPr/>
            </a:pPr>
            <a:r>
              <a:rPr lang="fr-FR" dirty="0" smtClean="0"/>
              <a:t>Modulation des températures </a:t>
            </a:r>
          </a:p>
          <a:p>
            <a:pPr>
              <a:defRPr/>
            </a:pPr>
            <a:r>
              <a:rPr lang="fr-FR" dirty="0" smtClean="0"/>
              <a:t>Logement dégradé, chauffage défaillant </a:t>
            </a:r>
          </a:p>
          <a:p>
            <a:pPr>
              <a:defRPr/>
            </a:pPr>
            <a:r>
              <a:rPr lang="fr-FR" dirty="0" smtClean="0"/>
              <a:t>Sentiment d’impuissance, mal-être, désir mobilité </a:t>
            </a:r>
          </a:p>
          <a:p>
            <a:pPr>
              <a:defRPr/>
            </a:pPr>
            <a:r>
              <a:rPr lang="fr-FR" dirty="0" smtClean="0"/>
              <a:t> </a:t>
            </a:r>
          </a:p>
          <a:p>
            <a:pPr>
              <a:defRPr/>
            </a:pPr>
            <a:r>
              <a:rPr lang="fr-FR" dirty="0" smtClean="0"/>
              <a:t>&gt; Inconfort global</a:t>
            </a:r>
          </a:p>
          <a:p>
            <a:pPr>
              <a:defRPr/>
            </a:pPr>
            <a:r>
              <a:rPr lang="fr-FR" dirty="0" smtClean="0"/>
              <a:t>Dépenses carburant élevées</a:t>
            </a:r>
          </a:p>
          <a:p>
            <a:pPr>
              <a:defRPr/>
            </a:pPr>
            <a:r>
              <a:rPr lang="fr-FR" dirty="0" smtClean="0"/>
              <a:t>Isolement social</a:t>
            </a:r>
          </a:p>
          <a:p>
            <a:pPr>
              <a:defRPr/>
            </a:pPr>
            <a:r>
              <a:rPr lang="fr-FR" dirty="0" smtClean="0"/>
              <a:t>Captifs (inactifs)</a:t>
            </a:r>
          </a:p>
          <a:p>
            <a:pPr>
              <a:defRPr/>
            </a:pPr>
            <a:r>
              <a:rPr lang="fr-FR" dirty="0" smtClean="0"/>
              <a:t> </a:t>
            </a:r>
          </a:p>
          <a:p>
            <a:pPr>
              <a:defRPr/>
            </a:pPr>
            <a:r>
              <a:rPr lang="fr-FR" i="1" dirty="0" smtClean="0"/>
              <a:t>Une température intérieure inférieure à </a:t>
            </a:r>
            <a:r>
              <a:rPr lang="fr-FR" b="1" i="1" dirty="0" smtClean="0"/>
              <a:t>19 degrés</a:t>
            </a:r>
            <a:r>
              <a:rPr lang="fr-FR" i="1" dirty="0" smtClean="0"/>
              <a:t> peut être plus ou moins bien supportée, en fonction des pratiques et des usages, de la sensibilité ou de la résistance au froid du ménage. Elle n’est tolérée que par les ménages aux revenus les plus modestes qui en attendent une </a:t>
            </a:r>
            <a:r>
              <a:rPr lang="fr-FR" b="1" i="1" dirty="0" smtClean="0"/>
              <a:t>économie financière</a:t>
            </a:r>
            <a:r>
              <a:rPr lang="fr-FR" i="1" dirty="0" smtClean="0"/>
              <a:t> sensible (Dard, 1986, p°138). Si elle ne se traduit pas en économie mais seulement en inconfort, alors le ménage risque de se désinvestir de son logement : car rien ne sert de chauffer si le logement est inchauffable.</a:t>
            </a:r>
            <a:endParaRPr lang="fr-FR" dirty="0" smtClean="0"/>
          </a:p>
          <a:p>
            <a:pPr>
              <a:defRPr/>
            </a:pPr>
            <a:r>
              <a:rPr lang="fr-FR" dirty="0" smtClean="0"/>
              <a:t> </a:t>
            </a:r>
          </a:p>
          <a:p>
            <a:pPr>
              <a:defRPr/>
            </a:pPr>
            <a:r>
              <a:rPr lang="fr-FR" b="1" dirty="0" smtClean="0"/>
              <a:t>Vous rencontrerez sûrement des ménages « fragiles » et des « bricoleurs ». </a:t>
            </a:r>
            <a:r>
              <a:rPr lang="fr-FR" dirty="0" smtClean="0"/>
              <a:t>Quant aux « vulnérables », il s’agit davantage de locataires de logements dégradés, davantage d’accompagnement social à leur apporter que de conseils même éclairés.</a:t>
            </a:r>
          </a:p>
          <a:p>
            <a:pPr>
              <a:defRPr/>
            </a:pPr>
            <a:endParaRPr lang="fr-FR" dirty="0"/>
          </a:p>
        </p:txBody>
      </p:sp>
      <p:sp>
        <p:nvSpPr>
          <p:cNvPr id="4" name="Espace réservé du pied de page 3"/>
          <p:cNvSpPr>
            <a:spLocks noGrp="1"/>
          </p:cNvSpPr>
          <p:nvPr>
            <p:ph type="ftr" sz="quarter" idx="4"/>
          </p:nvPr>
        </p:nvSpPr>
        <p:spPr/>
        <p:txBody>
          <a:bodyPr/>
          <a:lstStyle/>
          <a:p>
            <a:pPr>
              <a:defRPr/>
            </a:pPr>
            <a:endParaRPr lang="fr-FR"/>
          </a:p>
        </p:txBody>
      </p:sp>
      <p:sp>
        <p:nvSpPr>
          <p:cNvPr id="155653"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itchFamily="34" charset="0"/>
                <a:ea typeface="ＭＳ Ｐゴシック" pitchFamily="34" charset="-128"/>
              </a:defRPr>
            </a:lvl1pPr>
            <a:lvl2pPr marL="773868" indent="-297641" eaLnBrk="0" hangingPunct="0">
              <a:spcBef>
                <a:spcPct val="30000"/>
              </a:spcBef>
              <a:defRPr sz="1300">
                <a:solidFill>
                  <a:schemeClr val="tx1"/>
                </a:solidFill>
                <a:latin typeface="Calibri" pitchFamily="34" charset="0"/>
                <a:ea typeface="ＭＳ Ｐゴシック" pitchFamily="34" charset="-128"/>
              </a:defRPr>
            </a:lvl2pPr>
            <a:lvl3pPr marL="1190566" indent="-238113" eaLnBrk="0" hangingPunct="0">
              <a:spcBef>
                <a:spcPct val="30000"/>
              </a:spcBef>
              <a:defRPr sz="1300">
                <a:solidFill>
                  <a:schemeClr val="tx1"/>
                </a:solidFill>
                <a:latin typeface="Calibri" pitchFamily="34" charset="0"/>
                <a:ea typeface="ＭＳ Ｐゴシック" pitchFamily="34" charset="-128"/>
              </a:defRPr>
            </a:lvl3pPr>
            <a:lvl4pPr marL="1666792" indent="-238113" eaLnBrk="0" hangingPunct="0">
              <a:spcBef>
                <a:spcPct val="30000"/>
              </a:spcBef>
              <a:defRPr sz="1300">
                <a:solidFill>
                  <a:schemeClr val="tx1"/>
                </a:solidFill>
                <a:latin typeface="Calibri" pitchFamily="34" charset="0"/>
                <a:ea typeface="ＭＳ Ｐゴシック" pitchFamily="34" charset="-128"/>
              </a:defRPr>
            </a:lvl4pPr>
            <a:lvl5pPr marL="2143019" indent="-238113" eaLnBrk="0" hangingPunct="0">
              <a:spcBef>
                <a:spcPct val="30000"/>
              </a:spcBef>
              <a:defRPr sz="1300">
                <a:solidFill>
                  <a:schemeClr val="tx1"/>
                </a:solidFill>
                <a:latin typeface="Calibri" pitchFamily="34" charset="0"/>
                <a:ea typeface="ＭＳ Ｐゴシック" pitchFamily="34" charset="-128"/>
              </a:defRPr>
            </a:lvl5pPr>
            <a:lvl6pPr marL="2619245" indent="-238113" eaLnBrk="0" fontAlgn="base" hangingPunct="0">
              <a:spcBef>
                <a:spcPct val="30000"/>
              </a:spcBef>
              <a:spcAft>
                <a:spcPct val="0"/>
              </a:spcAft>
              <a:defRPr sz="1300">
                <a:solidFill>
                  <a:schemeClr val="tx1"/>
                </a:solidFill>
                <a:latin typeface="Calibri" pitchFamily="34" charset="0"/>
                <a:ea typeface="ＭＳ Ｐゴシック" pitchFamily="34" charset="-128"/>
              </a:defRPr>
            </a:lvl6pPr>
            <a:lvl7pPr marL="3095472" indent="-238113" eaLnBrk="0" fontAlgn="base" hangingPunct="0">
              <a:spcBef>
                <a:spcPct val="30000"/>
              </a:spcBef>
              <a:spcAft>
                <a:spcPct val="0"/>
              </a:spcAft>
              <a:defRPr sz="1300">
                <a:solidFill>
                  <a:schemeClr val="tx1"/>
                </a:solidFill>
                <a:latin typeface="Calibri" pitchFamily="34" charset="0"/>
                <a:ea typeface="ＭＳ Ｐゴシック" pitchFamily="34" charset="-128"/>
              </a:defRPr>
            </a:lvl7pPr>
            <a:lvl8pPr marL="3571698" indent="-238113" eaLnBrk="0" fontAlgn="base" hangingPunct="0">
              <a:spcBef>
                <a:spcPct val="30000"/>
              </a:spcBef>
              <a:spcAft>
                <a:spcPct val="0"/>
              </a:spcAft>
              <a:defRPr sz="1300">
                <a:solidFill>
                  <a:schemeClr val="tx1"/>
                </a:solidFill>
                <a:latin typeface="Calibri" pitchFamily="34" charset="0"/>
                <a:ea typeface="ＭＳ Ｐゴシック" pitchFamily="34" charset="-128"/>
              </a:defRPr>
            </a:lvl8pPr>
            <a:lvl9pPr marL="4047924" indent="-238113" eaLnBrk="0" fontAlgn="base" hangingPunct="0">
              <a:spcBef>
                <a:spcPct val="30000"/>
              </a:spcBef>
              <a:spcAft>
                <a:spcPct val="0"/>
              </a:spcAft>
              <a:defRPr sz="1300">
                <a:solidFill>
                  <a:schemeClr val="tx1"/>
                </a:solidFill>
                <a:latin typeface="Calibri" pitchFamily="34" charset="0"/>
                <a:ea typeface="ＭＳ Ｐゴシック" pitchFamily="34" charset="-128"/>
              </a:defRPr>
            </a:lvl9pPr>
          </a:lstStyle>
          <a:p>
            <a:pPr eaLnBrk="1" hangingPunct="1">
              <a:spcBef>
                <a:spcPct val="0"/>
              </a:spcBef>
            </a:pPr>
            <a:fld id="{632E6691-AA12-45DD-A421-C5A5D5BA342D}" type="slidenum">
              <a:rPr lang="fr-FR" altLang="fr-FR" sz="1400">
                <a:latin typeface="Arial" pitchFamily="34" charset="0"/>
              </a:rPr>
              <a:pPr eaLnBrk="1" hangingPunct="1">
                <a:spcBef>
                  <a:spcPct val="0"/>
                </a:spcBef>
              </a:pPr>
              <a:t>3</a:t>
            </a:fld>
            <a:endParaRPr lang="fr-FR" altLang="fr-FR" sz="1400">
              <a:latin typeface="Arial" pitchFamily="34" charset="0"/>
            </a:endParaRPr>
          </a:p>
        </p:txBody>
      </p:sp>
    </p:spTree>
    <p:extLst>
      <p:ext uri="{BB962C8B-B14F-4D97-AF65-F5344CB8AC3E}">
        <p14:creationId xmlns:p14="http://schemas.microsoft.com/office/powerpoint/2010/main" val="3062737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Tree>
    <p:extLst>
      <p:ext uri="{BB962C8B-B14F-4D97-AF65-F5344CB8AC3E}">
        <p14:creationId xmlns:p14="http://schemas.microsoft.com/office/powerpoint/2010/main" val="4271115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05473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91313" y="2070100"/>
            <a:ext cx="2057400" cy="39116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519113" y="2070100"/>
            <a:ext cx="6019800" cy="39116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3643719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6"/>
          <p:cNvSpPr>
            <a:spLocks noGrp="1" noChangeArrowheads="1"/>
          </p:cNvSpPr>
          <p:nvPr>
            <p:ph type="sldNum" sz="quarter" idx="11"/>
          </p:nvPr>
        </p:nvSpPr>
        <p:spPr>
          <a:ln/>
        </p:spPr>
        <p:txBody>
          <a:bodyPr/>
          <a:lstStyle>
            <a:lvl1pPr>
              <a:defRPr/>
            </a:lvl1pPr>
          </a:lstStyle>
          <a:p>
            <a:pPr>
              <a:defRPr/>
            </a:pPr>
            <a:fld id="{3C461FA6-0CB8-4FA8-8951-ED18B72C33D1}" type="slidenum">
              <a:rPr lang="fr-FR" altLang="fr-FR"/>
              <a:pPr>
                <a:defRPr/>
              </a:pPr>
              <a:t>‹#›</a:t>
            </a:fld>
            <a:endParaRPr lang="fr-FR" altLang="fr-FR"/>
          </a:p>
        </p:txBody>
      </p:sp>
    </p:spTree>
    <p:extLst>
      <p:ext uri="{BB962C8B-B14F-4D97-AF65-F5344CB8AC3E}">
        <p14:creationId xmlns:p14="http://schemas.microsoft.com/office/powerpoint/2010/main" val="4975978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p:txBody>
          <a:bodyPr/>
          <a:lstStyle>
            <a:lvl1pPr>
              <a:defRPr/>
            </a:lvl1pPr>
          </a:lstStyle>
          <a:p>
            <a:pPr>
              <a:defRPr/>
            </a:pPr>
            <a:endParaRPr lang="fr-FR" altLang="fr-FR"/>
          </a:p>
        </p:txBody>
      </p:sp>
      <p:sp>
        <p:nvSpPr>
          <p:cNvPr id="5" name="Rectangle 6"/>
          <p:cNvSpPr>
            <a:spLocks noGrp="1" noChangeArrowheads="1"/>
          </p:cNvSpPr>
          <p:nvPr>
            <p:ph type="sldNum" sz="quarter" idx="11"/>
          </p:nvPr>
        </p:nvSpPr>
        <p:spPr>
          <a:xfrm>
            <a:off x="6902450" y="6453188"/>
            <a:ext cx="2133600" cy="280987"/>
          </a:xfrm>
        </p:spPr>
        <p:txBody>
          <a:bodyPr/>
          <a:lstStyle>
            <a:lvl1pPr>
              <a:defRPr b="0">
                <a:solidFill>
                  <a:srgbClr val="002060"/>
                </a:solidFill>
              </a:defRPr>
            </a:lvl1pPr>
          </a:lstStyle>
          <a:p>
            <a:pPr>
              <a:defRPr/>
            </a:pPr>
            <a:r>
              <a:rPr lang="fr-FR" altLang="fr-FR"/>
              <a:t>p. </a:t>
            </a:r>
            <a:fld id="{CE7F1E29-ECD0-4B27-9A9D-A8A8E67A9507}" type="slidenum">
              <a:rPr lang="fr-FR" altLang="fr-FR"/>
              <a:pPr>
                <a:defRPr/>
              </a:pPr>
              <a:t>‹#›</a:t>
            </a:fld>
            <a:endParaRPr lang="fr-FR" altLang="fr-FR"/>
          </a:p>
        </p:txBody>
      </p:sp>
    </p:spTree>
    <p:extLst>
      <p:ext uri="{BB962C8B-B14F-4D97-AF65-F5344CB8AC3E}">
        <p14:creationId xmlns:p14="http://schemas.microsoft.com/office/powerpoint/2010/main" val="3180546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6"/>
          <p:cNvSpPr>
            <a:spLocks noGrp="1" noChangeArrowheads="1"/>
          </p:cNvSpPr>
          <p:nvPr>
            <p:ph type="sldNum" sz="quarter" idx="11"/>
          </p:nvPr>
        </p:nvSpPr>
        <p:spPr>
          <a:ln/>
        </p:spPr>
        <p:txBody>
          <a:bodyPr/>
          <a:lstStyle>
            <a:lvl1pPr>
              <a:defRPr/>
            </a:lvl1pPr>
          </a:lstStyle>
          <a:p>
            <a:pPr>
              <a:defRPr/>
            </a:pPr>
            <a:fld id="{D907A48A-4A49-41DF-A61D-ED69891D934B}" type="slidenum">
              <a:rPr lang="fr-FR" altLang="fr-FR"/>
              <a:pPr>
                <a:defRPr/>
              </a:pPr>
              <a:t>‹#›</a:t>
            </a:fld>
            <a:endParaRPr lang="fr-FR" altLang="fr-FR"/>
          </a:p>
        </p:txBody>
      </p:sp>
    </p:spTree>
    <p:extLst>
      <p:ext uri="{BB962C8B-B14F-4D97-AF65-F5344CB8AC3E}">
        <p14:creationId xmlns:p14="http://schemas.microsoft.com/office/powerpoint/2010/main" val="34392113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569913" y="1989138"/>
            <a:ext cx="3981450" cy="4137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703763" y="1989138"/>
            <a:ext cx="3983037" cy="4137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6"/>
          <p:cNvSpPr>
            <a:spLocks noGrp="1" noChangeArrowheads="1"/>
          </p:cNvSpPr>
          <p:nvPr>
            <p:ph type="sldNum" sz="quarter" idx="11"/>
          </p:nvPr>
        </p:nvSpPr>
        <p:spPr>
          <a:ln/>
        </p:spPr>
        <p:txBody>
          <a:bodyPr/>
          <a:lstStyle>
            <a:lvl1pPr>
              <a:defRPr/>
            </a:lvl1pPr>
          </a:lstStyle>
          <a:p>
            <a:pPr>
              <a:defRPr/>
            </a:pPr>
            <a:fld id="{9251C8D7-F44F-4B61-9B56-7EF99CF1AC64}" type="slidenum">
              <a:rPr lang="fr-FR" altLang="fr-FR"/>
              <a:pPr>
                <a:defRPr/>
              </a:pPr>
              <a:t>‹#›</a:t>
            </a:fld>
            <a:endParaRPr lang="fr-FR" altLang="fr-FR"/>
          </a:p>
        </p:txBody>
      </p:sp>
    </p:spTree>
    <p:extLst>
      <p:ext uri="{BB962C8B-B14F-4D97-AF65-F5344CB8AC3E}">
        <p14:creationId xmlns:p14="http://schemas.microsoft.com/office/powerpoint/2010/main" val="42388040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8" name="Rectangle 6"/>
          <p:cNvSpPr>
            <a:spLocks noGrp="1" noChangeArrowheads="1"/>
          </p:cNvSpPr>
          <p:nvPr>
            <p:ph type="sldNum" sz="quarter" idx="11"/>
          </p:nvPr>
        </p:nvSpPr>
        <p:spPr>
          <a:ln/>
        </p:spPr>
        <p:txBody>
          <a:bodyPr/>
          <a:lstStyle>
            <a:lvl1pPr>
              <a:defRPr/>
            </a:lvl1pPr>
          </a:lstStyle>
          <a:p>
            <a:pPr>
              <a:defRPr/>
            </a:pPr>
            <a:fld id="{3869DA0B-11BB-4D29-BE73-465B1611801A}" type="slidenum">
              <a:rPr lang="fr-FR" altLang="fr-FR"/>
              <a:pPr>
                <a:defRPr/>
              </a:pPr>
              <a:t>‹#›</a:t>
            </a:fld>
            <a:endParaRPr lang="fr-FR" altLang="fr-FR"/>
          </a:p>
        </p:txBody>
      </p:sp>
    </p:spTree>
    <p:extLst>
      <p:ext uri="{BB962C8B-B14F-4D97-AF65-F5344CB8AC3E}">
        <p14:creationId xmlns:p14="http://schemas.microsoft.com/office/powerpoint/2010/main" val="30399777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4" name="Rectangle 6"/>
          <p:cNvSpPr>
            <a:spLocks noGrp="1" noChangeArrowheads="1"/>
          </p:cNvSpPr>
          <p:nvPr>
            <p:ph type="sldNum" sz="quarter" idx="11"/>
          </p:nvPr>
        </p:nvSpPr>
        <p:spPr>
          <a:ln/>
        </p:spPr>
        <p:txBody>
          <a:bodyPr/>
          <a:lstStyle>
            <a:lvl1pPr>
              <a:defRPr/>
            </a:lvl1pPr>
          </a:lstStyle>
          <a:p>
            <a:pPr>
              <a:defRPr/>
            </a:pPr>
            <a:fld id="{0A2942FA-1477-4E62-B893-9B6B05014517}" type="slidenum">
              <a:rPr lang="fr-FR" altLang="fr-FR"/>
              <a:pPr>
                <a:defRPr/>
              </a:pPr>
              <a:t>‹#›</a:t>
            </a:fld>
            <a:endParaRPr lang="fr-FR" altLang="fr-FR"/>
          </a:p>
        </p:txBody>
      </p:sp>
    </p:spTree>
    <p:extLst>
      <p:ext uri="{BB962C8B-B14F-4D97-AF65-F5344CB8AC3E}">
        <p14:creationId xmlns:p14="http://schemas.microsoft.com/office/powerpoint/2010/main" val="8600597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3" name="Rectangle 6"/>
          <p:cNvSpPr>
            <a:spLocks noGrp="1" noChangeArrowheads="1"/>
          </p:cNvSpPr>
          <p:nvPr>
            <p:ph type="sldNum" sz="quarter" idx="11"/>
          </p:nvPr>
        </p:nvSpPr>
        <p:spPr>
          <a:ln/>
        </p:spPr>
        <p:txBody>
          <a:bodyPr/>
          <a:lstStyle>
            <a:lvl1pPr>
              <a:defRPr/>
            </a:lvl1pPr>
          </a:lstStyle>
          <a:p>
            <a:pPr>
              <a:defRPr/>
            </a:pPr>
            <a:fld id="{7396CE1F-FE16-4050-BAD5-BDB94D37A287}" type="slidenum">
              <a:rPr lang="fr-FR" altLang="fr-FR"/>
              <a:pPr>
                <a:defRPr/>
              </a:pPr>
              <a:t>‹#›</a:t>
            </a:fld>
            <a:endParaRPr lang="fr-FR" altLang="fr-FR"/>
          </a:p>
        </p:txBody>
      </p:sp>
    </p:spTree>
    <p:extLst>
      <p:ext uri="{BB962C8B-B14F-4D97-AF65-F5344CB8AC3E}">
        <p14:creationId xmlns:p14="http://schemas.microsoft.com/office/powerpoint/2010/main" val="33549667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6"/>
          <p:cNvSpPr>
            <a:spLocks noGrp="1" noChangeArrowheads="1"/>
          </p:cNvSpPr>
          <p:nvPr>
            <p:ph type="sldNum" sz="quarter" idx="11"/>
          </p:nvPr>
        </p:nvSpPr>
        <p:spPr>
          <a:ln/>
        </p:spPr>
        <p:txBody>
          <a:bodyPr/>
          <a:lstStyle>
            <a:lvl1pPr>
              <a:defRPr/>
            </a:lvl1pPr>
          </a:lstStyle>
          <a:p>
            <a:pPr>
              <a:defRPr/>
            </a:pPr>
            <a:fld id="{1E12094D-482B-447E-8B6D-D7A1F0674342}" type="slidenum">
              <a:rPr lang="fr-FR" altLang="fr-FR"/>
              <a:pPr>
                <a:defRPr/>
              </a:pPr>
              <a:t>‹#›</a:t>
            </a:fld>
            <a:endParaRPr lang="fr-FR" altLang="fr-FR"/>
          </a:p>
        </p:txBody>
      </p:sp>
    </p:spTree>
    <p:extLst>
      <p:ext uri="{BB962C8B-B14F-4D97-AF65-F5344CB8AC3E}">
        <p14:creationId xmlns:p14="http://schemas.microsoft.com/office/powerpoint/2010/main" val="2463598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28231499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6"/>
          <p:cNvSpPr>
            <a:spLocks noGrp="1" noChangeArrowheads="1"/>
          </p:cNvSpPr>
          <p:nvPr>
            <p:ph type="sldNum" sz="quarter" idx="11"/>
          </p:nvPr>
        </p:nvSpPr>
        <p:spPr>
          <a:ln/>
        </p:spPr>
        <p:txBody>
          <a:bodyPr/>
          <a:lstStyle>
            <a:lvl1pPr>
              <a:defRPr/>
            </a:lvl1pPr>
          </a:lstStyle>
          <a:p>
            <a:pPr>
              <a:defRPr/>
            </a:pPr>
            <a:fld id="{ADD5A115-6E5F-429C-B6C8-87DDC76B6804}" type="slidenum">
              <a:rPr lang="fr-FR" altLang="fr-FR"/>
              <a:pPr>
                <a:defRPr/>
              </a:pPr>
              <a:t>‹#›</a:t>
            </a:fld>
            <a:endParaRPr lang="fr-FR" altLang="fr-FR"/>
          </a:p>
        </p:txBody>
      </p:sp>
    </p:spTree>
    <p:extLst>
      <p:ext uri="{BB962C8B-B14F-4D97-AF65-F5344CB8AC3E}">
        <p14:creationId xmlns:p14="http://schemas.microsoft.com/office/powerpoint/2010/main" val="25439467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6"/>
          <p:cNvSpPr>
            <a:spLocks noGrp="1" noChangeArrowheads="1"/>
          </p:cNvSpPr>
          <p:nvPr>
            <p:ph type="sldNum" sz="quarter" idx="11"/>
          </p:nvPr>
        </p:nvSpPr>
        <p:spPr>
          <a:ln/>
        </p:spPr>
        <p:txBody>
          <a:bodyPr/>
          <a:lstStyle>
            <a:lvl1pPr>
              <a:defRPr/>
            </a:lvl1pPr>
          </a:lstStyle>
          <a:p>
            <a:pPr>
              <a:defRPr/>
            </a:pPr>
            <a:fld id="{E7BDC2A5-602B-4E75-A405-6DABA0BE5A97}" type="slidenum">
              <a:rPr lang="fr-FR" altLang="fr-FR"/>
              <a:pPr>
                <a:defRPr/>
              </a:pPr>
              <a:t>‹#›</a:t>
            </a:fld>
            <a:endParaRPr lang="fr-FR" altLang="fr-FR"/>
          </a:p>
        </p:txBody>
      </p:sp>
    </p:spTree>
    <p:extLst>
      <p:ext uri="{BB962C8B-B14F-4D97-AF65-F5344CB8AC3E}">
        <p14:creationId xmlns:p14="http://schemas.microsoft.com/office/powerpoint/2010/main" val="19226867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57975" y="1484313"/>
            <a:ext cx="2028825" cy="464185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569913" y="1484313"/>
            <a:ext cx="5935662" cy="46418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6"/>
          <p:cNvSpPr>
            <a:spLocks noGrp="1" noChangeArrowheads="1"/>
          </p:cNvSpPr>
          <p:nvPr>
            <p:ph type="sldNum" sz="quarter" idx="11"/>
          </p:nvPr>
        </p:nvSpPr>
        <p:spPr>
          <a:ln/>
        </p:spPr>
        <p:txBody>
          <a:bodyPr/>
          <a:lstStyle>
            <a:lvl1pPr>
              <a:defRPr/>
            </a:lvl1pPr>
          </a:lstStyle>
          <a:p>
            <a:pPr>
              <a:defRPr/>
            </a:pPr>
            <a:fld id="{C73CFAB3-CACA-41CC-B5FE-3AFEA094D49C}" type="slidenum">
              <a:rPr lang="fr-FR" altLang="fr-FR"/>
              <a:pPr>
                <a:defRPr/>
              </a:pPr>
              <a:t>‹#›</a:t>
            </a:fld>
            <a:endParaRPr lang="fr-FR" altLang="fr-FR"/>
          </a:p>
        </p:txBody>
      </p:sp>
    </p:spTree>
    <p:extLst>
      <p:ext uri="{BB962C8B-B14F-4D97-AF65-F5344CB8AC3E}">
        <p14:creationId xmlns:p14="http://schemas.microsoft.com/office/powerpoint/2010/main" val="574238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Tree>
    <p:extLst>
      <p:ext uri="{BB962C8B-B14F-4D97-AF65-F5344CB8AC3E}">
        <p14:creationId xmlns:p14="http://schemas.microsoft.com/office/powerpoint/2010/main" val="224400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3924300" y="5445125"/>
            <a:ext cx="2305050" cy="536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381750" y="5445125"/>
            <a:ext cx="2305050" cy="536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419591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1082583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1776509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9447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206359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extLst>
      <p:ext uri="{BB962C8B-B14F-4D97-AF65-F5344CB8AC3E}">
        <p14:creationId xmlns:p14="http://schemas.microsoft.com/office/powerpoint/2010/main" val="152518185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3.png"/><Relationship Id="rId14" Type="http://schemas.openxmlformats.org/officeDocument/2006/relationships/image" Target="../media/image2.wmf"/><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bandeau"/>
          <p:cNvPicPr>
            <a:picLocks noChangeAspect="1" noChangeArrowheads="1"/>
          </p:cNvPicPr>
          <p:nvPr/>
        </p:nvPicPr>
        <p:blipFill>
          <a:blip r:embed="rId13" cstate="print">
            <a:extLst>
              <a:ext uri="{28A0092B-C50C-407E-A947-70E740481C1C}">
                <a14:useLocalDpi xmlns:a14="http://schemas.microsoft.com/office/drawing/2010/main" val="0"/>
              </a:ext>
            </a:extLst>
          </a:blip>
          <a:srcRect l="224" r="43570"/>
          <a:stretch>
            <a:fillRect/>
          </a:stretch>
        </p:blipFill>
        <p:spPr bwMode="auto">
          <a:xfrm>
            <a:off x="0" y="4530725"/>
            <a:ext cx="91440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9"/>
          <p:cNvPicPr>
            <a:picLocks noChangeAspect="1" noChangeArrowheads="1"/>
          </p:cNvPicPr>
          <p:nvPr/>
        </p:nvPicPr>
        <p:blipFill>
          <a:blip r:embed="rId14" cstate="print">
            <a:extLst>
              <a:ext uri="{28A0092B-C50C-407E-A947-70E740481C1C}">
                <a14:useLocalDpi xmlns:a14="http://schemas.microsoft.com/office/drawing/2010/main" val="0"/>
              </a:ext>
            </a:extLst>
          </a:blip>
          <a:srcRect l="1236" t="1703" r="2316" b="1985"/>
          <a:stretch>
            <a:fillRect/>
          </a:stretch>
        </p:blipFill>
        <p:spPr bwMode="auto">
          <a:xfrm>
            <a:off x="755650" y="4292600"/>
            <a:ext cx="1036638" cy="1123950"/>
          </a:xfrm>
          <a:prstGeom prst="rect">
            <a:avLst/>
          </a:prstGeom>
          <a:noFill/>
          <a:ln w="9525">
            <a:solidFill>
              <a:srgbClr val="33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8" name="Rectangle 2"/>
          <p:cNvSpPr>
            <a:spLocks noGrp="1" noChangeArrowheads="1"/>
          </p:cNvSpPr>
          <p:nvPr>
            <p:ph type="title"/>
          </p:nvPr>
        </p:nvSpPr>
        <p:spPr bwMode="auto">
          <a:xfrm>
            <a:off x="519113" y="20701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smtClean="0"/>
              <a:t>Cliquez pour modifier </a:t>
            </a:r>
            <a:br>
              <a:rPr lang="fr-FR" altLang="fr-FR" smtClean="0"/>
            </a:br>
            <a:r>
              <a:rPr lang="fr-FR" altLang="fr-FR" smtClean="0"/>
              <a:t>le style du titre</a:t>
            </a:r>
          </a:p>
        </p:txBody>
      </p:sp>
      <p:sp>
        <p:nvSpPr>
          <p:cNvPr id="1029" name="Rectangle 10"/>
          <p:cNvSpPr>
            <a:spLocks noGrp="1" noChangeArrowheads="1"/>
          </p:cNvSpPr>
          <p:nvPr>
            <p:ph type="body" idx="1"/>
          </p:nvPr>
        </p:nvSpPr>
        <p:spPr bwMode="auto">
          <a:xfrm>
            <a:off x="3924300" y="5445125"/>
            <a:ext cx="47625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smtClean="0"/>
              <a:t>Sous titre</a:t>
            </a:r>
          </a:p>
        </p:txBody>
      </p:sp>
      <p:cxnSp>
        <p:nvCxnSpPr>
          <p:cNvPr id="10" name="Connecteur droit 9"/>
          <p:cNvCxnSpPr/>
          <p:nvPr/>
        </p:nvCxnSpPr>
        <p:spPr>
          <a:xfrm>
            <a:off x="3286125" y="5445125"/>
            <a:ext cx="585787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r" rtl="0" eaLnBrk="1" fontAlgn="base" hangingPunct="1">
        <a:spcBef>
          <a:spcPct val="0"/>
        </a:spcBef>
        <a:spcAft>
          <a:spcPct val="0"/>
        </a:spcAft>
        <a:defRPr sz="4400" b="1">
          <a:solidFill>
            <a:schemeClr val="folHlink"/>
          </a:solidFill>
          <a:latin typeface="+mj-lt"/>
          <a:ea typeface="+mj-ea"/>
          <a:cs typeface="+mj-cs"/>
        </a:defRPr>
      </a:lvl1pPr>
      <a:lvl2pPr algn="r" rtl="0" eaLnBrk="1" fontAlgn="base" hangingPunct="1">
        <a:spcBef>
          <a:spcPct val="0"/>
        </a:spcBef>
        <a:spcAft>
          <a:spcPct val="0"/>
        </a:spcAft>
        <a:defRPr sz="4400" b="1">
          <a:solidFill>
            <a:schemeClr val="folHlink"/>
          </a:solidFill>
          <a:latin typeface="Arial" charset="0"/>
        </a:defRPr>
      </a:lvl2pPr>
      <a:lvl3pPr algn="r" rtl="0" eaLnBrk="1" fontAlgn="base" hangingPunct="1">
        <a:spcBef>
          <a:spcPct val="0"/>
        </a:spcBef>
        <a:spcAft>
          <a:spcPct val="0"/>
        </a:spcAft>
        <a:defRPr sz="4400" b="1">
          <a:solidFill>
            <a:schemeClr val="folHlink"/>
          </a:solidFill>
          <a:latin typeface="Arial" charset="0"/>
        </a:defRPr>
      </a:lvl3pPr>
      <a:lvl4pPr algn="r" rtl="0" eaLnBrk="1" fontAlgn="base" hangingPunct="1">
        <a:spcBef>
          <a:spcPct val="0"/>
        </a:spcBef>
        <a:spcAft>
          <a:spcPct val="0"/>
        </a:spcAft>
        <a:defRPr sz="4400" b="1">
          <a:solidFill>
            <a:schemeClr val="folHlink"/>
          </a:solidFill>
          <a:latin typeface="Arial" charset="0"/>
        </a:defRPr>
      </a:lvl4pPr>
      <a:lvl5pPr algn="r" rtl="0" eaLnBrk="1" fontAlgn="base" hangingPunct="1">
        <a:spcBef>
          <a:spcPct val="0"/>
        </a:spcBef>
        <a:spcAft>
          <a:spcPct val="0"/>
        </a:spcAft>
        <a:defRPr sz="4400" b="1">
          <a:solidFill>
            <a:schemeClr val="folHlink"/>
          </a:solidFill>
          <a:latin typeface="Arial" charset="0"/>
        </a:defRPr>
      </a:lvl5pPr>
      <a:lvl6pPr marL="457200" algn="r" rtl="0" eaLnBrk="1" fontAlgn="base" hangingPunct="1">
        <a:spcBef>
          <a:spcPct val="0"/>
        </a:spcBef>
        <a:spcAft>
          <a:spcPct val="0"/>
        </a:spcAft>
        <a:defRPr sz="4400" b="1">
          <a:solidFill>
            <a:schemeClr val="folHlink"/>
          </a:solidFill>
          <a:latin typeface="Arial" charset="0"/>
        </a:defRPr>
      </a:lvl6pPr>
      <a:lvl7pPr marL="914400" algn="r" rtl="0" eaLnBrk="1" fontAlgn="base" hangingPunct="1">
        <a:spcBef>
          <a:spcPct val="0"/>
        </a:spcBef>
        <a:spcAft>
          <a:spcPct val="0"/>
        </a:spcAft>
        <a:defRPr sz="4400" b="1">
          <a:solidFill>
            <a:schemeClr val="folHlink"/>
          </a:solidFill>
          <a:latin typeface="Arial" charset="0"/>
        </a:defRPr>
      </a:lvl7pPr>
      <a:lvl8pPr marL="1371600" algn="r" rtl="0" eaLnBrk="1" fontAlgn="base" hangingPunct="1">
        <a:spcBef>
          <a:spcPct val="0"/>
        </a:spcBef>
        <a:spcAft>
          <a:spcPct val="0"/>
        </a:spcAft>
        <a:defRPr sz="4400" b="1">
          <a:solidFill>
            <a:schemeClr val="folHlink"/>
          </a:solidFill>
          <a:latin typeface="Arial" charset="0"/>
        </a:defRPr>
      </a:lvl8pPr>
      <a:lvl9pPr marL="1828800" algn="r" rtl="0" eaLnBrk="1" fontAlgn="base" hangingPunct="1">
        <a:spcBef>
          <a:spcPct val="0"/>
        </a:spcBef>
        <a:spcAft>
          <a:spcPct val="0"/>
        </a:spcAft>
        <a:defRPr sz="4400" b="1">
          <a:solidFill>
            <a:schemeClr val="folHlink"/>
          </a:solidFill>
          <a:latin typeface="Arial" charset="0"/>
        </a:defRPr>
      </a:lvl9pPr>
    </p:titleStyle>
    <p:bodyStyle>
      <a:lvl1pPr marL="342900" indent="-342900" algn="r" rtl="0" eaLnBrk="1" fontAlgn="base" hangingPunct="1">
        <a:spcBef>
          <a:spcPct val="20000"/>
        </a:spcBef>
        <a:spcAft>
          <a:spcPct val="0"/>
        </a:spcAft>
        <a:defRPr sz="2400">
          <a:solidFill>
            <a:srgbClr val="FF0000"/>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569913" y="1989138"/>
            <a:ext cx="8116887" cy="413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p:txBody>
      </p:sp>
      <p:sp>
        <p:nvSpPr>
          <p:cNvPr id="3277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fr-FR" altLang="fr-FR"/>
          </a:p>
        </p:txBody>
      </p:sp>
      <p:sp>
        <p:nvSpPr>
          <p:cNvPr id="3277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1">
                <a:solidFill>
                  <a:srgbClr val="FF0000"/>
                </a:solidFill>
              </a:defRPr>
            </a:lvl1pPr>
          </a:lstStyle>
          <a:p>
            <a:pPr>
              <a:defRPr/>
            </a:pPr>
            <a:fld id="{5CF54348-4F78-42E8-81DE-F53B09D87479}" type="slidenum">
              <a:rPr lang="fr-FR" altLang="fr-FR"/>
              <a:pPr>
                <a:defRPr/>
              </a:pPr>
              <a:t>‹#›</a:t>
            </a:fld>
            <a:endParaRPr lang="fr-FR" altLang="fr-FR"/>
          </a:p>
        </p:txBody>
      </p:sp>
      <p:pic>
        <p:nvPicPr>
          <p:cNvPr id="2053" name="Picture 7" descr="bandeau"/>
          <p:cNvPicPr>
            <a:picLocks noChangeAspect="1" noChangeArrowheads="1"/>
          </p:cNvPicPr>
          <p:nvPr/>
        </p:nvPicPr>
        <p:blipFill>
          <a:blip r:embed="rId13" cstate="print">
            <a:extLst>
              <a:ext uri="{28A0092B-C50C-407E-A947-70E740481C1C}">
                <a14:useLocalDpi xmlns:a14="http://schemas.microsoft.com/office/drawing/2010/main" val="0"/>
              </a:ext>
            </a:extLst>
          </a:blip>
          <a:srcRect l="224" r="24205"/>
          <a:stretch>
            <a:fillRect/>
          </a:stretch>
        </p:blipFill>
        <p:spPr bwMode="auto">
          <a:xfrm>
            <a:off x="0" y="347663"/>
            <a:ext cx="91440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8"/>
          <p:cNvPicPr>
            <a:picLocks noChangeAspect="1" noChangeArrowheads="1"/>
          </p:cNvPicPr>
          <p:nvPr/>
        </p:nvPicPr>
        <p:blipFill>
          <a:blip r:embed="rId14" cstate="print">
            <a:extLst>
              <a:ext uri="{28A0092B-C50C-407E-A947-70E740481C1C}">
                <a14:useLocalDpi xmlns:a14="http://schemas.microsoft.com/office/drawing/2010/main" val="0"/>
              </a:ext>
            </a:extLst>
          </a:blip>
          <a:srcRect l="1236" t="1703" r="2316" b="1985"/>
          <a:stretch>
            <a:fillRect/>
          </a:stretch>
        </p:blipFill>
        <p:spPr bwMode="auto">
          <a:xfrm>
            <a:off x="569913" y="188913"/>
            <a:ext cx="762000" cy="822325"/>
          </a:xfrm>
          <a:prstGeom prst="rect">
            <a:avLst/>
          </a:prstGeom>
          <a:noFill/>
          <a:ln w="9525">
            <a:solidFill>
              <a:srgbClr val="33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Connecteur droit 8"/>
          <p:cNvCxnSpPr/>
          <p:nvPr/>
        </p:nvCxnSpPr>
        <p:spPr>
          <a:xfrm>
            <a:off x="1714500" y="1011238"/>
            <a:ext cx="74295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56" name="Rectangle 10"/>
          <p:cNvSpPr>
            <a:spLocks noGrp="1" noChangeArrowheads="1"/>
          </p:cNvSpPr>
          <p:nvPr>
            <p:ph type="title"/>
          </p:nvPr>
        </p:nvSpPr>
        <p:spPr bwMode="auto">
          <a:xfrm>
            <a:off x="4067175" y="1484313"/>
            <a:ext cx="4619625"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smtClean="0"/>
              <a:t>Titre de la présentation</a:t>
            </a:r>
          </a:p>
        </p:txBody>
      </p:sp>
    </p:spTree>
  </p:cSld>
  <p:clrMap bg1="lt1" tx1="dk1" bg2="lt2" tx2="dk2" accent1="accent1" accent2="accent2" accent3="accent3" accent4="accent4" accent5="accent5" accent6="accent6" hlink="hlink" folHlink="folHlink"/>
  <p:sldLayoutIdLst>
    <p:sldLayoutId id="2147483732" r:id="rId1"/>
    <p:sldLayoutId id="214748374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hf hdr="0" ftr="0" dt="0"/>
  <p:txStyles>
    <p:titleStyle>
      <a:lvl1pPr algn="r" rtl="0" eaLnBrk="0" fontAlgn="base" hangingPunct="0">
        <a:spcBef>
          <a:spcPct val="0"/>
        </a:spcBef>
        <a:spcAft>
          <a:spcPct val="0"/>
        </a:spcAft>
        <a:defRPr>
          <a:solidFill>
            <a:srgbClr val="FF0000"/>
          </a:solidFill>
          <a:latin typeface="+mj-lt"/>
          <a:ea typeface="+mj-ea"/>
          <a:cs typeface="+mj-cs"/>
        </a:defRPr>
      </a:lvl1pPr>
      <a:lvl2pPr algn="r" rtl="0" eaLnBrk="0" fontAlgn="base" hangingPunct="0">
        <a:spcBef>
          <a:spcPct val="0"/>
        </a:spcBef>
        <a:spcAft>
          <a:spcPct val="0"/>
        </a:spcAft>
        <a:defRPr>
          <a:solidFill>
            <a:srgbClr val="FF0000"/>
          </a:solidFill>
          <a:latin typeface="Arial" charset="0"/>
        </a:defRPr>
      </a:lvl2pPr>
      <a:lvl3pPr algn="r" rtl="0" eaLnBrk="0" fontAlgn="base" hangingPunct="0">
        <a:spcBef>
          <a:spcPct val="0"/>
        </a:spcBef>
        <a:spcAft>
          <a:spcPct val="0"/>
        </a:spcAft>
        <a:defRPr>
          <a:solidFill>
            <a:srgbClr val="FF0000"/>
          </a:solidFill>
          <a:latin typeface="Arial" charset="0"/>
        </a:defRPr>
      </a:lvl3pPr>
      <a:lvl4pPr algn="r" rtl="0" eaLnBrk="0" fontAlgn="base" hangingPunct="0">
        <a:spcBef>
          <a:spcPct val="0"/>
        </a:spcBef>
        <a:spcAft>
          <a:spcPct val="0"/>
        </a:spcAft>
        <a:defRPr>
          <a:solidFill>
            <a:srgbClr val="FF0000"/>
          </a:solidFill>
          <a:latin typeface="Arial" charset="0"/>
        </a:defRPr>
      </a:lvl4pPr>
      <a:lvl5pPr algn="r" rtl="0" eaLnBrk="0" fontAlgn="base" hangingPunct="0">
        <a:spcBef>
          <a:spcPct val="0"/>
        </a:spcBef>
        <a:spcAft>
          <a:spcPct val="0"/>
        </a:spcAft>
        <a:defRPr>
          <a:solidFill>
            <a:srgbClr val="FF0000"/>
          </a:solidFill>
          <a:latin typeface="Arial" charset="0"/>
        </a:defRPr>
      </a:lvl5pPr>
      <a:lvl6pPr marL="457200" algn="r" rtl="0" fontAlgn="base">
        <a:spcBef>
          <a:spcPct val="0"/>
        </a:spcBef>
        <a:spcAft>
          <a:spcPct val="0"/>
        </a:spcAft>
        <a:defRPr>
          <a:solidFill>
            <a:srgbClr val="FF0000"/>
          </a:solidFill>
          <a:latin typeface="Arial" charset="0"/>
        </a:defRPr>
      </a:lvl6pPr>
      <a:lvl7pPr marL="914400" algn="r" rtl="0" fontAlgn="base">
        <a:spcBef>
          <a:spcPct val="0"/>
        </a:spcBef>
        <a:spcAft>
          <a:spcPct val="0"/>
        </a:spcAft>
        <a:defRPr>
          <a:solidFill>
            <a:srgbClr val="FF0000"/>
          </a:solidFill>
          <a:latin typeface="Arial" charset="0"/>
        </a:defRPr>
      </a:lvl7pPr>
      <a:lvl8pPr marL="1371600" algn="r" rtl="0" fontAlgn="base">
        <a:spcBef>
          <a:spcPct val="0"/>
        </a:spcBef>
        <a:spcAft>
          <a:spcPct val="0"/>
        </a:spcAft>
        <a:defRPr>
          <a:solidFill>
            <a:srgbClr val="FF0000"/>
          </a:solidFill>
          <a:latin typeface="Arial" charset="0"/>
        </a:defRPr>
      </a:lvl8pPr>
      <a:lvl9pPr marL="1828800" algn="r" rtl="0" fontAlgn="base">
        <a:spcBef>
          <a:spcPct val="0"/>
        </a:spcBef>
        <a:spcAft>
          <a:spcPct val="0"/>
        </a:spcAft>
        <a:defRPr>
          <a:solidFill>
            <a:srgbClr val="FF0000"/>
          </a:solidFill>
          <a:latin typeface="Arial" charset="0"/>
        </a:defRPr>
      </a:lvl9pPr>
    </p:titleStyle>
    <p:bodyStyle>
      <a:lvl1pPr marL="342900" indent="-342900" algn="l" rtl="0" eaLnBrk="0" fontAlgn="base" hangingPunct="0">
        <a:spcBef>
          <a:spcPct val="20000"/>
        </a:spcBef>
        <a:spcAft>
          <a:spcPct val="0"/>
        </a:spcAft>
        <a:buChar char="•"/>
        <a:defRPr sz="2400">
          <a:solidFill>
            <a:schemeClr val="folHlink"/>
          </a:solidFill>
          <a:latin typeface="+mn-lt"/>
          <a:ea typeface="+mn-ea"/>
          <a:cs typeface="+mn-cs"/>
        </a:defRPr>
      </a:lvl1pPr>
      <a:lvl2pPr marL="742950" indent="-285750" algn="l" rtl="0" eaLnBrk="0" fontAlgn="base" hangingPunct="0">
        <a:spcBef>
          <a:spcPct val="20000"/>
        </a:spcBef>
        <a:spcAft>
          <a:spcPct val="0"/>
        </a:spcAft>
        <a:buChar char="•"/>
        <a:defRPr sz="2000" i="1">
          <a:solidFill>
            <a:srgbClr val="FF0000"/>
          </a:solidFill>
          <a:latin typeface="+mn-lt"/>
        </a:defRPr>
      </a:lvl2pPr>
      <a:lvl3pPr marL="1143000" indent="-228600" algn="l" rtl="0" eaLnBrk="0" fontAlgn="base" hangingPunct="0">
        <a:spcBef>
          <a:spcPct val="20000"/>
        </a:spcBef>
        <a:spcAft>
          <a:spcPct val="0"/>
        </a:spcAft>
        <a:defRPr>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5" Type="http://schemas.openxmlformats.org/officeDocument/2006/relationships/image" Target="../media/image7.jpeg"/><Relationship Id="rId1" Type="http://schemas.openxmlformats.org/officeDocument/2006/relationships/slideLayout" Target="../slideLayouts/slideLayout13.xml"/><Relationship Id="rId2"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1042988" y="2606675"/>
            <a:ext cx="7702550" cy="1470025"/>
          </a:xfrm>
        </p:spPr>
        <p:txBody>
          <a:bodyPr/>
          <a:lstStyle/>
          <a:p>
            <a:pPr eaLnBrk="1" hangingPunct="1"/>
            <a:r>
              <a:rPr lang="fr-FR" altLang="fr-FR" dirty="0" smtClean="0"/>
              <a:t>Les femmes en situation de précarité énergétique</a:t>
            </a:r>
            <a:br>
              <a:rPr lang="fr-FR" altLang="fr-FR" dirty="0" smtClean="0"/>
            </a:br>
            <a:endParaRPr lang="fr-FR" altLang="fr-FR" dirty="0" smtClean="0"/>
          </a:p>
        </p:txBody>
      </p:sp>
      <p:sp>
        <p:nvSpPr>
          <p:cNvPr id="2" name="Sous-titre 1"/>
          <p:cNvSpPr>
            <a:spLocks noGrp="1"/>
          </p:cNvSpPr>
          <p:nvPr>
            <p:ph type="subTitle" idx="1"/>
          </p:nvPr>
        </p:nvSpPr>
        <p:spPr>
          <a:xfrm>
            <a:off x="1619672" y="5073321"/>
            <a:ext cx="6400800" cy="1752600"/>
          </a:xfrm>
        </p:spPr>
        <p:txBody>
          <a:bodyPr/>
          <a:lstStyle/>
          <a:p>
            <a:r>
              <a:rPr lang="fr-FR" dirty="0" smtClean="0"/>
              <a:t>Isolde </a:t>
            </a:r>
            <a:r>
              <a:rPr lang="fr-FR" dirty="0" err="1" smtClean="0"/>
              <a:t>Devalière</a:t>
            </a:r>
            <a:endParaRPr lang="fr-FR" dirty="0" smtClean="0"/>
          </a:p>
          <a:p>
            <a:r>
              <a:rPr lang="fr-FR" dirty="0" smtClean="0"/>
              <a:t>Chef de projet Précarité énergétique</a:t>
            </a:r>
            <a:endParaRPr lang="fr-FR" dirty="0"/>
          </a:p>
        </p:txBody>
      </p:sp>
    </p:spTree>
  </p:cSld>
  <p:clrMapOvr>
    <a:masterClrMapping/>
  </p:clrMapOvr>
  <p:transition xmlns:p14="http://schemas.microsoft.com/office/powerpoint/2010/main" spd="slow">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Espace réservé du numéro de diapositive 1"/>
          <p:cNvSpPr>
            <a:spLocks noGrp="1"/>
          </p:cNvSpPr>
          <p:nvPr>
            <p:ph type="sldNum" sz="quarter" idx="11"/>
          </p:nvPr>
        </p:nvSpPr>
        <p:spPr>
          <a:noFill/>
        </p:spPr>
        <p:txBody>
          <a:bodyPr/>
          <a:lstStyle>
            <a:lvl1pPr eaLnBrk="0" hangingPunct="0">
              <a:spcBef>
                <a:spcPct val="20000"/>
              </a:spcBef>
              <a:buChar char="•"/>
              <a:defRPr sz="2400">
                <a:solidFill>
                  <a:schemeClr val="folHlink"/>
                </a:solidFill>
                <a:latin typeface="Arial" charset="0"/>
              </a:defRPr>
            </a:lvl1pPr>
            <a:lvl2pPr marL="742950" indent="-285750" eaLnBrk="0" hangingPunct="0">
              <a:spcBef>
                <a:spcPct val="20000"/>
              </a:spcBef>
              <a:buChar char="•"/>
              <a:defRPr sz="2000" i="1">
                <a:solidFill>
                  <a:srgbClr val="FF0000"/>
                </a:solidFill>
                <a:latin typeface="Arial" charset="0"/>
              </a:defRPr>
            </a:lvl2pPr>
            <a:lvl3pPr marL="1143000" indent="-228600" eaLnBrk="0" hangingPunct="0">
              <a:spcBef>
                <a:spcPct val="20000"/>
              </a:spcBef>
              <a:defRPr>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fr-FR" altLang="fr-FR" sz="1400" smtClean="0">
                <a:solidFill>
                  <a:srgbClr val="002060"/>
                </a:solidFill>
              </a:rPr>
              <a:t> </a:t>
            </a:r>
            <a:fld id="{A213E2E7-C934-463B-A94F-53EEC2CB3414}" type="slidenum">
              <a:rPr lang="fr-FR" altLang="fr-FR" sz="1400" smtClean="0">
                <a:solidFill>
                  <a:srgbClr val="002060"/>
                </a:solidFill>
              </a:rPr>
              <a:pPr eaLnBrk="1" hangingPunct="1">
                <a:spcBef>
                  <a:spcPct val="0"/>
                </a:spcBef>
                <a:buFontTx/>
                <a:buNone/>
              </a:pPr>
              <a:t>2</a:t>
            </a:fld>
            <a:endParaRPr lang="fr-FR" altLang="fr-FR" sz="1400" smtClean="0">
              <a:solidFill>
                <a:srgbClr val="002060"/>
              </a:solidFill>
            </a:endParaRPr>
          </a:p>
        </p:txBody>
      </p:sp>
      <p:sp>
        <p:nvSpPr>
          <p:cNvPr id="5124" name="Text Box 7"/>
          <p:cNvSpPr txBox="1">
            <a:spLocks noChangeArrowheads="1"/>
          </p:cNvSpPr>
          <p:nvPr/>
        </p:nvSpPr>
        <p:spPr bwMode="auto">
          <a:xfrm>
            <a:off x="466725" y="1267186"/>
            <a:ext cx="739775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400">
                <a:solidFill>
                  <a:schemeClr val="folHlink"/>
                </a:solidFill>
                <a:latin typeface="Arial" charset="0"/>
              </a:defRPr>
            </a:lvl1pPr>
            <a:lvl2pPr marL="742950" indent="-285750" eaLnBrk="0" hangingPunct="0">
              <a:spcBef>
                <a:spcPct val="20000"/>
              </a:spcBef>
              <a:buChar char="•"/>
              <a:defRPr sz="2000" i="1">
                <a:solidFill>
                  <a:srgbClr val="FF0000"/>
                </a:solidFill>
                <a:latin typeface="Arial" charset="0"/>
              </a:defRPr>
            </a:lvl2pPr>
            <a:lvl3pPr marL="1143000" indent="-228600" eaLnBrk="0" hangingPunct="0">
              <a:spcBef>
                <a:spcPct val="20000"/>
              </a:spcBef>
              <a:defRPr>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fr-FR" altLang="fr-FR" b="1" dirty="0" smtClean="0">
                <a:solidFill>
                  <a:srgbClr val="E3211B"/>
                </a:solidFill>
              </a:rPr>
              <a:t>Statistiques nationales</a:t>
            </a:r>
            <a:endParaRPr lang="fr-FR" altLang="fr-FR" b="1" dirty="0">
              <a:solidFill>
                <a:srgbClr val="E3211B"/>
              </a:solidFill>
            </a:endParaRPr>
          </a:p>
        </p:txBody>
      </p:sp>
      <p:sp>
        <p:nvSpPr>
          <p:cNvPr id="2" name="Rectangle 1"/>
          <p:cNvSpPr/>
          <p:nvPr/>
        </p:nvSpPr>
        <p:spPr>
          <a:xfrm>
            <a:off x="466725" y="1916832"/>
            <a:ext cx="7993707" cy="3416320"/>
          </a:xfrm>
          <a:prstGeom prst="rect">
            <a:avLst/>
          </a:prstGeom>
        </p:spPr>
        <p:txBody>
          <a:bodyPr wrap="square">
            <a:spAutoFit/>
          </a:bodyPr>
          <a:lstStyle/>
          <a:p>
            <a:r>
              <a:rPr lang="fr-FR" dirty="0"/>
              <a:t>La précarité énergétique touche </a:t>
            </a:r>
            <a:r>
              <a:rPr lang="fr-FR" dirty="0" smtClean="0"/>
              <a:t>plus </a:t>
            </a:r>
            <a:r>
              <a:rPr lang="fr-FR" dirty="0"/>
              <a:t>directement les femmes </a:t>
            </a:r>
            <a:endParaRPr lang="fr-FR" dirty="0" smtClean="0"/>
          </a:p>
          <a:p>
            <a:endParaRPr lang="fr-FR" dirty="0" smtClean="0"/>
          </a:p>
          <a:p>
            <a:pPr marL="285750" indent="-285750">
              <a:buFont typeface="Wingdings"/>
              <a:buChar char="Ø"/>
            </a:pPr>
            <a:r>
              <a:rPr lang="fr-FR" dirty="0" smtClean="0"/>
              <a:t>Locataires en majorité: </a:t>
            </a:r>
            <a:r>
              <a:rPr lang="fr-FR" dirty="0"/>
              <a:t>forte dépendance à un bailleur (social ou privé)</a:t>
            </a:r>
          </a:p>
          <a:p>
            <a:pPr marL="285750" indent="-285750">
              <a:buFont typeface="Wingdings"/>
              <a:buChar char="Ø"/>
            </a:pPr>
            <a:r>
              <a:rPr lang="fr-FR" dirty="0" smtClean="0"/>
              <a:t>faibles </a:t>
            </a:r>
            <a:r>
              <a:rPr lang="fr-FR" dirty="0"/>
              <a:t>ressources </a:t>
            </a:r>
            <a:r>
              <a:rPr lang="fr-FR" dirty="0" smtClean="0"/>
              <a:t>(</a:t>
            </a:r>
            <a:r>
              <a:rPr lang="fr-FR" dirty="0"/>
              <a:t>47% d’entre elles appartiennent au 1</a:t>
            </a:r>
            <a:r>
              <a:rPr lang="fr-FR" baseline="30000" dirty="0"/>
              <a:t>er</a:t>
            </a:r>
            <a:r>
              <a:rPr lang="fr-FR" dirty="0"/>
              <a:t> quartile, motif </a:t>
            </a:r>
            <a:r>
              <a:rPr lang="fr-FR" dirty="0" smtClean="0"/>
              <a:t>de surexposition </a:t>
            </a:r>
            <a:r>
              <a:rPr lang="fr-FR" dirty="0"/>
              <a:t>au risque d’avoir </a:t>
            </a:r>
            <a:r>
              <a:rPr lang="fr-FR" dirty="0" smtClean="0"/>
              <a:t>froid</a:t>
            </a:r>
            <a:r>
              <a:rPr lang="fr-FR" dirty="0"/>
              <a:t>)</a:t>
            </a:r>
            <a:endParaRPr lang="fr-FR" dirty="0" smtClean="0"/>
          </a:p>
          <a:p>
            <a:pPr marL="285750" indent="-285750">
              <a:buFont typeface="Wingdings"/>
              <a:buChar char="Ø"/>
            </a:pPr>
            <a:r>
              <a:rPr lang="fr-FR" dirty="0" smtClean="0"/>
              <a:t>charges </a:t>
            </a:r>
            <a:r>
              <a:rPr lang="fr-FR" dirty="0"/>
              <a:t>élevées </a:t>
            </a:r>
            <a:r>
              <a:rPr lang="fr-FR" dirty="0" smtClean="0"/>
              <a:t>surtout avec des </a:t>
            </a:r>
            <a:r>
              <a:rPr lang="fr-FR" dirty="0"/>
              <a:t>enfants à charge </a:t>
            </a:r>
            <a:endParaRPr lang="fr-FR" dirty="0" smtClean="0"/>
          </a:p>
          <a:p>
            <a:pPr marL="285750" indent="-285750">
              <a:buFont typeface="Wingdings"/>
              <a:buChar char="Ø"/>
            </a:pPr>
            <a:r>
              <a:rPr lang="fr-FR" dirty="0" smtClean="0"/>
              <a:t>forte </a:t>
            </a:r>
            <a:r>
              <a:rPr lang="fr-FR" dirty="0"/>
              <a:t>sensibilité au froid lorsqu’elles sont âgées et </a:t>
            </a:r>
            <a:r>
              <a:rPr lang="fr-FR" dirty="0" smtClean="0"/>
              <a:t>très présentes dans leur logement. </a:t>
            </a:r>
          </a:p>
          <a:p>
            <a:endParaRPr lang="fr-FR" dirty="0"/>
          </a:p>
          <a:p>
            <a:endParaRPr lang="fr-FR" dirty="0" smtClean="0"/>
          </a:p>
          <a:p>
            <a:r>
              <a:rPr lang="fr-FR" dirty="0" smtClean="0"/>
              <a:t>A </a:t>
            </a:r>
            <a:r>
              <a:rPr lang="fr-FR" dirty="0"/>
              <a:t>structure économique et logement donnés, les femmes se plaignent davantage du froid que les autres </a:t>
            </a:r>
            <a:r>
              <a:rPr lang="fr-FR" dirty="0" smtClean="0"/>
              <a:t>ménages (</a:t>
            </a:r>
            <a:r>
              <a:rPr lang="fr-FR" dirty="0" err="1" smtClean="0"/>
              <a:t>Phebus</a:t>
            </a:r>
            <a:r>
              <a:rPr lang="fr-FR" dirty="0" smtClean="0"/>
              <a:t>, 2012)</a:t>
            </a:r>
            <a:endParaRPr lang="fr-FR" dirty="0"/>
          </a:p>
        </p:txBody>
      </p:sp>
    </p:spTree>
  </p:cSld>
  <p:clrMapOvr>
    <a:masterClrMapping/>
  </p:clrMapOvr>
  <p:transition xmlns:p14="http://schemas.microsoft.com/office/powerpoint/2010/main" spd="slow">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re 1"/>
          <p:cNvSpPr>
            <a:spLocks noGrp="1"/>
          </p:cNvSpPr>
          <p:nvPr>
            <p:ph type="title"/>
          </p:nvPr>
        </p:nvSpPr>
        <p:spPr>
          <a:xfrm>
            <a:off x="4167188" y="692696"/>
            <a:ext cx="4619625" cy="365125"/>
          </a:xfrm>
        </p:spPr>
        <p:txBody>
          <a:bodyPr/>
          <a:lstStyle/>
          <a:p>
            <a:pPr eaLnBrk="1" hangingPunct="1"/>
            <a:r>
              <a:rPr lang="fr-FR" altLang="fr-FR" dirty="0" smtClean="0"/>
              <a:t>Trois grands profils-type</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633288628"/>
              </p:ext>
            </p:extLst>
          </p:nvPr>
        </p:nvGraphicFramePr>
        <p:xfrm>
          <a:off x="550633" y="1023111"/>
          <a:ext cx="6521680" cy="55967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Ellipse 6"/>
          <p:cNvSpPr/>
          <p:nvPr/>
        </p:nvSpPr>
        <p:spPr>
          <a:xfrm>
            <a:off x="7143750" y="1206500"/>
            <a:ext cx="1857375" cy="1714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8" name="Ellipse 7"/>
          <p:cNvSpPr/>
          <p:nvPr/>
        </p:nvSpPr>
        <p:spPr>
          <a:xfrm>
            <a:off x="7143750" y="4905375"/>
            <a:ext cx="1785938" cy="1714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9" name="Ellipse 8"/>
          <p:cNvSpPr/>
          <p:nvPr/>
        </p:nvSpPr>
        <p:spPr>
          <a:xfrm>
            <a:off x="7129463" y="3151188"/>
            <a:ext cx="1785937" cy="16430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38247" name="ZoneTexte 12"/>
          <p:cNvSpPr txBox="1">
            <a:spLocks noChangeArrowheads="1"/>
          </p:cNvSpPr>
          <p:nvPr/>
        </p:nvSpPr>
        <p:spPr bwMode="auto">
          <a:xfrm>
            <a:off x="7286625" y="1628338"/>
            <a:ext cx="1500188"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fr-FR" altLang="fr-FR" sz="1400" dirty="0">
                <a:latin typeface="Swis721 Lt BT" pitchFamily="34" charset="0"/>
              </a:rPr>
              <a:t>Problématique de santé, </a:t>
            </a:r>
            <a:r>
              <a:rPr lang="fr-FR" altLang="fr-FR" sz="1400" dirty="0" smtClean="0">
                <a:latin typeface="Swis721 Lt BT" pitchFamily="34" charset="0"/>
              </a:rPr>
              <a:t>vieillissement</a:t>
            </a:r>
            <a:endParaRPr lang="fr-FR" altLang="fr-FR" sz="1400" dirty="0">
              <a:latin typeface="Swis721 Lt BT" pitchFamily="34" charset="0"/>
            </a:endParaRPr>
          </a:p>
          <a:p>
            <a:pPr algn="ctr" eaLnBrk="1" hangingPunct="1"/>
            <a:endParaRPr lang="fr-FR" altLang="fr-FR" dirty="0">
              <a:latin typeface="Calibri" pitchFamily="34" charset="0"/>
            </a:endParaRPr>
          </a:p>
          <a:p>
            <a:pPr eaLnBrk="1" hangingPunct="1"/>
            <a:endParaRPr lang="fr-FR" altLang="fr-FR" dirty="0">
              <a:latin typeface="Calibri" pitchFamily="34" charset="0"/>
            </a:endParaRPr>
          </a:p>
        </p:txBody>
      </p:sp>
      <p:sp>
        <p:nvSpPr>
          <p:cNvPr id="138248" name="ZoneTexte 14"/>
          <p:cNvSpPr txBox="1">
            <a:spLocks noChangeArrowheads="1"/>
          </p:cNvSpPr>
          <p:nvPr/>
        </p:nvSpPr>
        <p:spPr bwMode="auto">
          <a:xfrm>
            <a:off x="7229475" y="3297238"/>
            <a:ext cx="1643063"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endParaRPr lang="fr-FR" altLang="fr-FR" sz="1400">
              <a:latin typeface="Swis721 Lt BT" pitchFamily="34" charset="0"/>
            </a:endParaRPr>
          </a:p>
          <a:p>
            <a:pPr algn="ctr" eaLnBrk="1" hangingPunct="1"/>
            <a:r>
              <a:rPr lang="fr-FR" altLang="fr-FR" sz="1400">
                <a:latin typeface="Swis721 Lt BT" pitchFamily="34" charset="0"/>
              </a:rPr>
              <a:t>Problématique liée au bâti et aux usages</a:t>
            </a:r>
          </a:p>
          <a:p>
            <a:pPr algn="ctr" eaLnBrk="1" hangingPunct="1"/>
            <a:r>
              <a:rPr lang="fr-FR" altLang="fr-FR" sz="1400">
                <a:latin typeface="Swis721 Lt BT" pitchFamily="34" charset="0"/>
              </a:rPr>
              <a:t>inadaptés</a:t>
            </a:r>
          </a:p>
          <a:p>
            <a:pPr algn="ctr" eaLnBrk="1" hangingPunct="1"/>
            <a:endParaRPr lang="fr-FR" altLang="fr-FR" sz="1400">
              <a:latin typeface="Swis721 Lt BT" pitchFamily="34" charset="0"/>
            </a:endParaRPr>
          </a:p>
        </p:txBody>
      </p:sp>
      <p:sp>
        <p:nvSpPr>
          <p:cNvPr id="138249" name="ZoneTexte 16"/>
          <p:cNvSpPr txBox="1">
            <a:spLocks noChangeArrowheads="1"/>
          </p:cNvSpPr>
          <p:nvPr/>
        </p:nvSpPr>
        <p:spPr bwMode="auto">
          <a:xfrm>
            <a:off x="7234238" y="5393293"/>
            <a:ext cx="1643062"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fr-FR" altLang="fr-FR" sz="1400" dirty="0">
                <a:latin typeface="Swis721 Lt BT" pitchFamily="34" charset="0"/>
              </a:rPr>
              <a:t>Problématique liée au rapport </a:t>
            </a:r>
            <a:endParaRPr lang="fr-FR" altLang="fr-FR" sz="1400" dirty="0" smtClean="0">
              <a:latin typeface="Swis721 Lt BT" pitchFamily="34" charset="0"/>
            </a:endParaRPr>
          </a:p>
          <a:p>
            <a:pPr algn="ctr" eaLnBrk="1" hangingPunct="1"/>
            <a:r>
              <a:rPr lang="fr-FR" altLang="fr-FR" sz="1400" dirty="0" smtClean="0">
                <a:latin typeface="Swis721 Lt BT" pitchFamily="34" charset="0"/>
              </a:rPr>
              <a:t>bailleur </a:t>
            </a:r>
            <a:r>
              <a:rPr lang="fr-FR" altLang="fr-FR" sz="1400" dirty="0">
                <a:latin typeface="Swis721 Lt BT" pitchFamily="34" charset="0"/>
              </a:rPr>
              <a:t>/ locataire</a:t>
            </a:r>
          </a:p>
        </p:txBody>
      </p:sp>
    </p:spTree>
    <p:extLst>
      <p:ext uri="{BB962C8B-B14F-4D97-AF65-F5344CB8AC3E}">
        <p14:creationId xmlns:p14="http://schemas.microsoft.com/office/powerpoint/2010/main" val="395430642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Familles monoparentales surexposées</a:t>
            </a:r>
            <a:endParaRPr lang="fr-FR" dirty="0"/>
          </a:p>
        </p:txBody>
      </p:sp>
      <p:sp>
        <p:nvSpPr>
          <p:cNvPr id="3" name="Espace réservé du contenu 2"/>
          <p:cNvSpPr>
            <a:spLocks noGrp="1"/>
          </p:cNvSpPr>
          <p:nvPr>
            <p:ph idx="1"/>
          </p:nvPr>
        </p:nvSpPr>
        <p:spPr/>
        <p:txBody>
          <a:bodyPr/>
          <a:lstStyle/>
          <a:p>
            <a:r>
              <a:rPr lang="fr-FR" sz="2000" i="1" dirty="0" smtClean="0">
                <a:solidFill>
                  <a:srgbClr val="92D050"/>
                </a:solidFill>
              </a:rPr>
              <a:t>Les </a:t>
            </a:r>
            <a:r>
              <a:rPr lang="fr-FR" sz="2000" i="1" dirty="0">
                <a:solidFill>
                  <a:srgbClr val="92D050"/>
                </a:solidFill>
              </a:rPr>
              <a:t>familles monoparentales à faibles revenus, plutôt locataires du parc social dans des logements mal isolés, ou la restriction </a:t>
            </a:r>
            <a:r>
              <a:rPr lang="fr-FR" sz="2000" i="1" dirty="0" smtClean="0">
                <a:solidFill>
                  <a:srgbClr val="92D050"/>
                </a:solidFill>
              </a:rPr>
              <a:t>permanente</a:t>
            </a:r>
            <a:endParaRPr lang="fr-FR" sz="2000" i="1" dirty="0">
              <a:solidFill>
                <a:srgbClr val="92D050"/>
              </a:solidFill>
            </a:endParaRPr>
          </a:p>
          <a:p>
            <a:endParaRPr lang="fr-FR" sz="2000" i="1" dirty="0">
              <a:solidFill>
                <a:srgbClr val="92D050"/>
              </a:solidFill>
            </a:endParaRPr>
          </a:p>
          <a:p>
            <a:r>
              <a:rPr lang="fr-FR" sz="2000" dirty="0">
                <a:solidFill>
                  <a:schemeClr val="tx1"/>
                </a:solidFill>
              </a:rPr>
              <a:t>60% sont des femmes </a:t>
            </a:r>
            <a:r>
              <a:rPr lang="fr-FR" sz="2000" dirty="0" smtClean="0">
                <a:solidFill>
                  <a:schemeClr val="tx1"/>
                </a:solidFill>
              </a:rPr>
              <a:t>actives (postes peu qualifiés)</a:t>
            </a:r>
          </a:p>
          <a:p>
            <a:r>
              <a:rPr lang="fr-FR" sz="2000" dirty="0" smtClean="0">
                <a:solidFill>
                  <a:schemeClr val="tx1"/>
                </a:solidFill>
              </a:rPr>
              <a:t>Très majoritairement </a:t>
            </a:r>
            <a:r>
              <a:rPr lang="fr-FR" sz="2000" dirty="0">
                <a:solidFill>
                  <a:schemeClr val="tx1"/>
                </a:solidFill>
              </a:rPr>
              <a:t>locataires (80%, contre 43% des </a:t>
            </a:r>
            <a:r>
              <a:rPr lang="fr-FR" sz="2000" dirty="0" smtClean="0">
                <a:solidFill>
                  <a:schemeClr val="tx1"/>
                </a:solidFill>
              </a:rPr>
              <a:t>Français)</a:t>
            </a:r>
          </a:p>
          <a:p>
            <a:r>
              <a:rPr lang="fr-FR" sz="2000" dirty="0" smtClean="0">
                <a:solidFill>
                  <a:schemeClr val="tx1"/>
                </a:solidFill>
              </a:rPr>
              <a:t>58</a:t>
            </a:r>
            <a:r>
              <a:rPr lang="fr-FR" sz="2000" dirty="0">
                <a:solidFill>
                  <a:schemeClr val="tx1"/>
                </a:solidFill>
              </a:rPr>
              <a:t>% des familles monoparentales sont logées dans le parc social </a:t>
            </a:r>
            <a:r>
              <a:rPr lang="fr-FR" sz="2000" dirty="0" smtClean="0">
                <a:solidFill>
                  <a:schemeClr val="tx1"/>
                </a:solidFill>
              </a:rPr>
              <a:t>(entre </a:t>
            </a:r>
            <a:r>
              <a:rPr lang="fr-FR" sz="2000" dirty="0">
                <a:solidFill>
                  <a:schemeClr val="tx1"/>
                </a:solidFill>
              </a:rPr>
              <a:t>1949 et </a:t>
            </a:r>
            <a:r>
              <a:rPr lang="fr-FR" sz="2000" dirty="0" smtClean="0">
                <a:solidFill>
                  <a:schemeClr val="tx1"/>
                </a:solidFill>
              </a:rPr>
              <a:t>1975)</a:t>
            </a:r>
          </a:p>
          <a:p>
            <a:r>
              <a:rPr lang="fr-FR" sz="2000" dirty="0">
                <a:solidFill>
                  <a:schemeClr val="tx1"/>
                </a:solidFill>
              </a:rPr>
              <a:t>70% de ces logements sont en mauvais état comme l’attestent les étiquettes </a:t>
            </a:r>
            <a:r>
              <a:rPr lang="fr-FR" sz="2000" dirty="0" smtClean="0">
                <a:solidFill>
                  <a:schemeClr val="tx1"/>
                </a:solidFill>
              </a:rPr>
              <a:t>EFG</a:t>
            </a:r>
          </a:p>
          <a:p>
            <a:r>
              <a:rPr lang="fr-FR" sz="2000" dirty="0">
                <a:solidFill>
                  <a:schemeClr val="tx1"/>
                </a:solidFill>
              </a:rPr>
              <a:t>taux élevé de déclarations de pannes durables de l’installation de chauffage </a:t>
            </a:r>
            <a:r>
              <a:rPr lang="fr-FR" sz="2000" dirty="0" smtClean="0">
                <a:solidFill>
                  <a:schemeClr val="tx1"/>
                </a:solidFill>
              </a:rPr>
              <a:t>et d’un </a:t>
            </a:r>
            <a:r>
              <a:rPr lang="fr-FR" sz="2000" dirty="0">
                <a:solidFill>
                  <a:schemeClr val="tx1"/>
                </a:solidFill>
              </a:rPr>
              <a:t>mauvais équipement de </a:t>
            </a:r>
            <a:r>
              <a:rPr lang="fr-FR" sz="2000" dirty="0" smtClean="0">
                <a:solidFill>
                  <a:schemeClr val="tx1"/>
                </a:solidFill>
              </a:rPr>
              <a:t>chauffage</a:t>
            </a:r>
          </a:p>
          <a:p>
            <a:r>
              <a:rPr lang="fr-FR" sz="2000" dirty="0">
                <a:solidFill>
                  <a:schemeClr val="tx1"/>
                </a:solidFill>
              </a:rPr>
              <a:t>problématique économique et mal logement</a:t>
            </a:r>
          </a:p>
          <a:p>
            <a:pPr marL="0" indent="0">
              <a:buNone/>
            </a:pPr>
            <a:endParaRPr lang="fr-FR" sz="2000" dirty="0">
              <a:solidFill>
                <a:schemeClr val="tx1"/>
              </a:solidFill>
            </a:endParaRPr>
          </a:p>
        </p:txBody>
      </p:sp>
      <p:sp>
        <p:nvSpPr>
          <p:cNvPr id="4" name="Espace réservé du numéro de diapositive 3"/>
          <p:cNvSpPr>
            <a:spLocks noGrp="1"/>
          </p:cNvSpPr>
          <p:nvPr>
            <p:ph type="sldNum" sz="quarter" idx="11"/>
          </p:nvPr>
        </p:nvSpPr>
        <p:spPr/>
        <p:txBody>
          <a:bodyPr/>
          <a:lstStyle/>
          <a:p>
            <a:pPr>
              <a:defRPr/>
            </a:pPr>
            <a:r>
              <a:rPr lang="fr-FR" altLang="fr-FR" dirty="0" smtClean="0"/>
              <a:t>p. </a:t>
            </a:r>
            <a:fld id="{CE7F1E29-ECD0-4B27-9A9D-A8A8E67A9507}" type="slidenum">
              <a:rPr lang="fr-FR" altLang="fr-FR" smtClean="0"/>
              <a:pPr>
                <a:defRPr/>
              </a:pPr>
              <a:t>4</a:t>
            </a:fld>
            <a:endParaRPr lang="fr-FR" altLang="fr-FR" dirty="0"/>
          </a:p>
        </p:txBody>
      </p:sp>
    </p:spTree>
    <p:extLst>
      <p:ext uri="{BB962C8B-B14F-4D97-AF65-F5344CB8AC3E}">
        <p14:creationId xmlns:p14="http://schemas.microsoft.com/office/powerpoint/2010/main" val="318325830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39952" y="1340768"/>
            <a:ext cx="4619625" cy="365125"/>
          </a:xfrm>
        </p:spPr>
        <p:txBody>
          <a:bodyPr/>
          <a:lstStyle/>
          <a:p>
            <a:r>
              <a:rPr lang="fr-FR" dirty="0" smtClean="0"/>
              <a:t>Usages restreints du chauffage</a:t>
            </a:r>
            <a:endParaRPr lang="fr-FR" dirty="0"/>
          </a:p>
        </p:txBody>
      </p:sp>
      <p:sp>
        <p:nvSpPr>
          <p:cNvPr id="3" name="Espace réservé du contenu 2"/>
          <p:cNvSpPr>
            <a:spLocks noGrp="1"/>
          </p:cNvSpPr>
          <p:nvPr>
            <p:ph idx="1"/>
          </p:nvPr>
        </p:nvSpPr>
        <p:spPr>
          <a:xfrm>
            <a:off x="611560" y="1844824"/>
            <a:ext cx="8116887" cy="4137025"/>
          </a:xfrm>
        </p:spPr>
        <p:txBody>
          <a:bodyPr/>
          <a:lstStyle/>
          <a:p>
            <a:pPr algn="just"/>
            <a:r>
              <a:rPr lang="fr-FR" sz="2000" dirty="0">
                <a:solidFill>
                  <a:schemeClr val="tx1"/>
                </a:solidFill>
              </a:rPr>
              <a:t>42% des familles monoparentales ont connu des difficultés à payer leurs factures </a:t>
            </a:r>
            <a:r>
              <a:rPr lang="fr-FR" sz="2000" dirty="0" smtClean="0">
                <a:solidFill>
                  <a:schemeClr val="tx1"/>
                </a:solidFill>
              </a:rPr>
              <a:t>d’énergie (15% national)</a:t>
            </a:r>
          </a:p>
          <a:p>
            <a:pPr algn="just"/>
            <a:r>
              <a:rPr lang="fr-FR" sz="2000" dirty="0" smtClean="0">
                <a:solidFill>
                  <a:schemeClr val="tx1"/>
                </a:solidFill>
              </a:rPr>
              <a:t>Une femme sur deux restreint ses </a:t>
            </a:r>
            <a:r>
              <a:rPr lang="fr-FR" sz="2000" dirty="0">
                <a:solidFill>
                  <a:schemeClr val="tx1"/>
                </a:solidFill>
              </a:rPr>
              <a:t>consommations de chauffage </a:t>
            </a:r>
            <a:r>
              <a:rPr lang="fr-FR" sz="2000" dirty="0" smtClean="0">
                <a:solidFill>
                  <a:schemeClr val="tx1"/>
                </a:solidFill>
              </a:rPr>
              <a:t>pour </a:t>
            </a:r>
            <a:r>
              <a:rPr lang="fr-FR" sz="2000" dirty="0">
                <a:solidFill>
                  <a:schemeClr val="tx1"/>
                </a:solidFill>
              </a:rPr>
              <a:t>pouvoir </a:t>
            </a:r>
            <a:r>
              <a:rPr lang="fr-FR" sz="2000" dirty="0" smtClean="0">
                <a:solidFill>
                  <a:schemeClr val="tx1"/>
                </a:solidFill>
              </a:rPr>
              <a:t>payer ses autres </a:t>
            </a:r>
            <a:r>
              <a:rPr lang="fr-FR" sz="2000" dirty="0">
                <a:solidFill>
                  <a:schemeClr val="tx1"/>
                </a:solidFill>
              </a:rPr>
              <a:t>dépenses contraintes comme le loyer, soit en coupant le chauffage ou en réduisant sa durée. </a:t>
            </a:r>
            <a:endParaRPr lang="fr-FR" sz="2000" dirty="0" smtClean="0">
              <a:solidFill>
                <a:schemeClr val="tx1"/>
              </a:solidFill>
            </a:endParaRPr>
          </a:p>
          <a:p>
            <a:pPr algn="just"/>
            <a:r>
              <a:rPr lang="fr-FR" sz="2000" dirty="0">
                <a:solidFill>
                  <a:schemeClr val="tx1"/>
                </a:solidFill>
              </a:rPr>
              <a:t>Sept femmes sur dix déclarent privilégier l’économie d’électricité (et de chauffage) au confort considéré comme un luxe. </a:t>
            </a:r>
            <a:endParaRPr lang="fr-FR" sz="2000" dirty="0" smtClean="0">
              <a:solidFill>
                <a:schemeClr val="tx1"/>
              </a:solidFill>
            </a:endParaRPr>
          </a:p>
          <a:p>
            <a:pPr algn="just"/>
            <a:r>
              <a:rPr lang="fr-FR" sz="2000" dirty="0" smtClean="0">
                <a:solidFill>
                  <a:schemeClr val="tx1"/>
                </a:solidFill>
              </a:rPr>
              <a:t>Un </a:t>
            </a:r>
            <a:r>
              <a:rPr lang="fr-FR" sz="2000" dirty="0">
                <a:solidFill>
                  <a:schemeClr val="tx1"/>
                </a:solidFill>
              </a:rPr>
              <a:t>quart d’entre elles ne chauffe pas certaines pièces de leur logement</a:t>
            </a:r>
            <a:r>
              <a:rPr lang="fr-FR" sz="2000" dirty="0" smtClean="0">
                <a:solidFill>
                  <a:schemeClr val="tx1"/>
                </a:solidFill>
              </a:rPr>
              <a:t>.</a:t>
            </a:r>
          </a:p>
          <a:p>
            <a:pPr algn="just"/>
            <a:r>
              <a:rPr lang="fr-FR" sz="2000" dirty="0">
                <a:solidFill>
                  <a:schemeClr val="tx1"/>
                </a:solidFill>
              </a:rPr>
              <a:t>Sept femmes sur dix limitent </a:t>
            </a:r>
            <a:r>
              <a:rPr lang="fr-FR" sz="2000" dirty="0" smtClean="0">
                <a:solidFill>
                  <a:schemeClr val="tx1"/>
                </a:solidFill>
              </a:rPr>
              <a:t>leurs déplacements pour </a:t>
            </a:r>
            <a:r>
              <a:rPr lang="fr-FR" sz="2000" dirty="0">
                <a:solidFill>
                  <a:schemeClr val="tx1"/>
                </a:solidFill>
              </a:rPr>
              <a:t>des raisons de </a:t>
            </a:r>
            <a:r>
              <a:rPr lang="fr-FR" sz="2000" dirty="0" smtClean="0">
                <a:solidFill>
                  <a:schemeClr val="tx1"/>
                </a:solidFill>
              </a:rPr>
              <a:t>coûts malgré la nécessité </a:t>
            </a:r>
            <a:r>
              <a:rPr lang="fr-FR" sz="2000" dirty="0">
                <a:solidFill>
                  <a:schemeClr val="tx1"/>
                </a:solidFill>
              </a:rPr>
              <a:t>de se déplacer avec des enfants </a:t>
            </a:r>
            <a:r>
              <a:rPr lang="fr-FR" sz="2000" dirty="0" smtClean="0">
                <a:solidFill>
                  <a:schemeClr val="tx1"/>
                </a:solidFill>
              </a:rPr>
              <a:t>(activité professionnelle, soins</a:t>
            </a:r>
            <a:r>
              <a:rPr lang="fr-FR" sz="2000" dirty="0">
                <a:solidFill>
                  <a:schemeClr val="tx1"/>
                </a:solidFill>
              </a:rPr>
              <a:t>, services, équipements scolaires ou sportifs, loisirs,…).</a:t>
            </a:r>
          </a:p>
          <a:p>
            <a:endParaRPr lang="fr-FR" sz="2000" dirty="0"/>
          </a:p>
          <a:p>
            <a:endParaRPr lang="fr-FR" dirty="0"/>
          </a:p>
          <a:p>
            <a:endParaRPr lang="fr-FR" dirty="0"/>
          </a:p>
        </p:txBody>
      </p:sp>
      <p:sp>
        <p:nvSpPr>
          <p:cNvPr id="4" name="Espace réservé du numéro de diapositive 3"/>
          <p:cNvSpPr>
            <a:spLocks noGrp="1"/>
          </p:cNvSpPr>
          <p:nvPr>
            <p:ph type="sldNum" sz="quarter" idx="11"/>
          </p:nvPr>
        </p:nvSpPr>
        <p:spPr/>
        <p:txBody>
          <a:bodyPr/>
          <a:lstStyle/>
          <a:p>
            <a:pPr>
              <a:defRPr/>
            </a:pPr>
            <a:r>
              <a:rPr lang="fr-FR" altLang="fr-FR" smtClean="0"/>
              <a:t>p. </a:t>
            </a:r>
            <a:fld id="{CE7F1E29-ECD0-4B27-9A9D-A8A8E67A9507}" type="slidenum">
              <a:rPr lang="fr-FR" altLang="fr-FR" smtClean="0"/>
              <a:pPr>
                <a:defRPr/>
              </a:pPr>
              <a:t>5</a:t>
            </a:fld>
            <a:endParaRPr lang="fr-FR" altLang="fr-FR"/>
          </a:p>
        </p:txBody>
      </p:sp>
    </p:spTree>
    <p:extLst>
      <p:ext uri="{BB962C8B-B14F-4D97-AF65-F5344CB8AC3E}">
        <p14:creationId xmlns:p14="http://schemas.microsoft.com/office/powerpoint/2010/main" val="3335077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67944" y="1340768"/>
            <a:ext cx="4619625" cy="365125"/>
          </a:xfrm>
        </p:spPr>
        <p:txBody>
          <a:bodyPr/>
          <a:lstStyle/>
          <a:p>
            <a:r>
              <a:rPr lang="fr-FR" dirty="0" smtClean="0"/>
              <a:t>Femmes isolées retraitées</a:t>
            </a:r>
            <a:endParaRPr lang="fr-FR" dirty="0"/>
          </a:p>
        </p:txBody>
      </p:sp>
      <p:sp>
        <p:nvSpPr>
          <p:cNvPr id="3" name="Espace réservé du contenu 2"/>
          <p:cNvSpPr>
            <a:spLocks noGrp="1"/>
          </p:cNvSpPr>
          <p:nvPr>
            <p:ph idx="1"/>
          </p:nvPr>
        </p:nvSpPr>
        <p:spPr/>
        <p:txBody>
          <a:bodyPr/>
          <a:lstStyle/>
          <a:p>
            <a:r>
              <a:rPr lang="fr-FR" sz="2000" i="1" dirty="0"/>
              <a:t>Les femmes isolées, </a:t>
            </a:r>
            <a:r>
              <a:rPr lang="fr-FR" sz="2000" i="1" dirty="0" smtClean="0"/>
              <a:t>retraitées, locataires </a:t>
            </a:r>
            <a:r>
              <a:rPr lang="fr-FR" sz="2000" i="1" dirty="0"/>
              <a:t>du parc privé dans des logements mal chauffés ou le sentiment d’un grand inconfort </a:t>
            </a:r>
            <a:endParaRPr lang="fr-FR" sz="2000" i="1" dirty="0" smtClean="0"/>
          </a:p>
          <a:p>
            <a:endParaRPr lang="fr-FR" sz="2000" i="1" dirty="0" smtClean="0"/>
          </a:p>
          <a:p>
            <a:pPr algn="just"/>
            <a:r>
              <a:rPr lang="fr-FR" sz="2000" dirty="0">
                <a:solidFill>
                  <a:schemeClr val="tx1"/>
                </a:solidFill>
              </a:rPr>
              <a:t>une femme sur deux perçoit moins de 12 000 € par </a:t>
            </a:r>
            <a:r>
              <a:rPr lang="fr-FR" sz="2000" dirty="0" smtClean="0">
                <a:solidFill>
                  <a:schemeClr val="tx1"/>
                </a:solidFill>
              </a:rPr>
              <a:t>an (35</a:t>
            </a:r>
            <a:r>
              <a:rPr lang="fr-FR" sz="2000" dirty="0">
                <a:solidFill>
                  <a:schemeClr val="tx1"/>
                </a:solidFill>
              </a:rPr>
              <a:t>% </a:t>
            </a:r>
            <a:r>
              <a:rPr lang="fr-FR" sz="2000" dirty="0" smtClean="0">
                <a:solidFill>
                  <a:schemeClr val="tx1"/>
                </a:solidFill>
              </a:rPr>
              <a:t>moyenne nationale)</a:t>
            </a:r>
          </a:p>
          <a:p>
            <a:pPr algn="just"/>
            <a:r>
              <a:rPr lang="fr-FR" sz="2000" dirty="0" smtClean="0">
                <a:solidFill>
                  <a:schemeClr val="tx1"/>
                </a:solidFill>
              </a:rPr>
              <a:t>moins </a:t>
            </a:r>
            <a:r>
              <a:rPr lang="fr-FR" sz="2000" dirty="0">
                <a:solidFill>
                  <a:schemeClr val="tx1"/>
                </a:solidFill>
              </a:rPr>
              <a:t>précaires que les femmes </a:t>
            </a:r>
            <a:r>
              <a:rPr lang="fr-FR" sz="2000" dirty="0" smtClean="0">
                <a:solidFill>
                  <a:schemeClr val="tx1"/>
                </a:solidFill>
              </a:rPr>
              <a:t>avec enfants</a:t>
            </a:r>
          </a:p>
          <a:p>
            <a:pPr algn="just"/>
            <a:r>
              <a:rPr lang="fr-FR" sz="2000" dirty="0">
                <a:solidFill>
                  <a:schemeClr val="tx1"/>
                </a:solidFill>
              </a:rPr>
              <a:t>62% sont locataires et dépendent à ce titre d’un bailleur privé </a:t>
            </a:r>
            <a:endParaRPr lang="fr-FR" sz="2000" dirty="0" smtClean="0">
              <a:solidFill>
                <a:schemeClr val="tx1"/>
              </a:solidFill>
            </a:endParaRPr>
          </a:p>
          <a:p>
            <a:pPr algn="just"/>
            <a:r>
              <a:rPr lang="fr-FR" sz="2000" dirty="0" smtClean="0">
                <a:solidFill>
                  <a:schemeClr val="tx1"/>
                </a:solidFill>
              </a:rPr>
              <a:t>Très présentes </a:t>
            </a:r>
            <a:r>
              <a:rPr lang="fr-FR" sz="2000" dirty="0">
                <a:solidFill>
                  <a:schemeClr val="tx1"/>
                </a:solidFill>
              </a:rPr>
              <a:t>à leur domicile </a:t>
            </a:r>
          </a:p>
          <a:p>
            <a:pPr algn="just"/>
            <a:r>
              <a:rPr lang="fr-FR" sz="2000" dirty="0" smtClean="0">
                <a:solidFill>
                  <a:schemeClr val="tx1"/>
                </a:solidFill>
              </a:rPr>
              <a:t>Froid </a:t>
            </a:r>
            <a:r>
              <a:rPr lang="fr-FR" sz="2000" dirty="0">
                <a:solidFill>
                  <a:schemeClr val="tx1"/>
                </a:solidFill>
              </a:rPr>
              <a:t>dans leur logement </a:t>
            </a:r>
            <a:r>
              <a:rPr lang="fr-FR" sz="2000" dirty="0" smtClean="0">
                <a:solidFill>
                  <a:schemeClr val="tx1"/>
                </a:solidFill>
              </a:rPr>
              <a:t>en </a:t>
            </a:r>
            <a:r>
              <a:rPr lang="fr-FR" sz="2000" dirty="0">
                <a:solidFill>
                  <a:schemeClr val="tx1"/>
                </a:solidFill>
              </a:rPr>
              <a:t>raison d’une mauvaise isolation (26%) et d’une installation de chauffage insuffisante pour assurer le confort souhaité (21</a:t>
            </a:r>
            <a:r>
              <a:rPr lang="fr-FR" sz="2000" dirty="0" smtClean="0">
                <a:solidFill>
                  <a:schemeClr val="tx1"/>
                </a:solidFill>
              </a:rPr>
              <a:t>%)</a:t>
            </a:r>
            <a:endParaRPr lang="fr-FR" sz="2000" i="1" dirty="0">
              <a:solidFill>
                <a:schemeClr val="tx1"/>
              </a:solidFill>
            </a:endParaRPr>
          </a:p>
          <a:p>
            <a:endParaRPr lang="fr-FR" dirty="0"/>
          </a:p>
        </p:txBody>
      </p:sp>
      <p:sp>
        <p:nvSpPr>
          <p:cNvPr id="4" name="Espace réservé du numéro de diapositive 3"/>
          <p:cNvSpPr>
            <a:spLocks noGrp="1"/>
          </p:cNvSpPr>
          <p:nvPr>
            <p:ph type="sldNum" sz="quarter" idx="11"/>
          </p:nvPr>
        </p:nvSpPr>
        <p:spPr/>
        <p:txBody>
          <a:bodyPr/>
          <a:lstStyle/>
          <a:p>
            <a:pPr>
              <a:defRPr/>
            </a:pPr>
            <a:r>
              <a:rPr lang="fr-FR" altLang="fr-FR" smtClean="0"/>
              <a:t>p. </a:t>
            </a:r>
            <a:fld id="{CE7F1E29-ECD0-4B27-9A9D-A8A8E67A9507}" type="slidenum">
              <a:rPr lang="fr-FR" altLang="fr-FR" smtClean="0"/>
              <a:pPr>
                <a:defRPr/>
              </a:pPr>
              <a:t>6</a:t>
            </a:fld>
            <a:endParaRPr lang="fr-FR" altLang="fr-FR"/>
          </a:p>
        </p:txBody>
      </p:sp>
    </p:spTree>
    <p:extLst>
      <p:ext uri="{BB962C8B-B14F-4D97-AF65-F5344CB8AC3E}">
        <p14:creationId xmlns:p14="http://schemas.microsoft.com/office/powerpoint/2010/main" val="3498387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Usages limités du chauffage et de la voiture</a:t>
            </a:r>
            <a:endParaRPr lang="fr-FR" dirty="0"/>
          </a:p>
        </p:txBody>
      </p:sp>
      <p:sp>
        <p:nvSpPr>
          <p:cNvPr id="3" name="Espace réservé du contenu 2"/>
          <p:cNvSpPr>
            <a:spLocks noGrp="1"/>
          </p:cNvSpPr>
          <p:nvPr>
            <p:ph idx="1"/>
          </p:nvPr>
        </p:nvSpPr>
        <p:spPr>
          <a:xfrm>
            <a:off x="539553" y="2276872"/>
            <a:ext cx="8147248" cy="3849291"/>
          </a:xfrm>
        </p:spPr>
        <p:txBody>
          <a:bodyPr/>
          <a:lstStyle/>
          <a:p>
            <a:pPr algn="just"/>
            <a:r>
              <a:rPr lang="fr-FR" sz="2000" dirty="0">
                <a:solidFill>
                  <a:schemeClr val="tx1"/>
                </a:solidFill>
              </a:rPr>
              <a:t>des restrictions de chauffage (48%) en le coupant ou en réduisant la puissance et la consommation quand elles le </a:t>
            </a:r>
            <a:r>
              <a:rPr lang="fr-FR" sz="2000" dirty="0" smtClean="0">
                <a:solidFill>
                  <a:schemeClr val="tx1"/>
                </a:solidFill>
              </a:rPr>
              <a:t>peuvent : 39</a:t>
            </a:r>
            <a:r>
              <a:rPr lang="fr-FR" sz="2000" dirty="0">
                <a:solidFill>
                  <a:schemeClr val="tx1"/>
                </a:solidFill>
              </a:rPr>
              <a:t>% d’entre elles ne peuvent pas régler la température dans leur </a:t>
            </a:r>
            <a:r>
              <a:rPr lang="fr-FR" sz="2000" dirty="0" smtClean="0">
                <a:solidFill>
                  <a:schemeClr val="tx1"/>
                </a:solidFill>
              </a:rPr>
              <a:t>logement</a:t>
            </a:r>
            <a:endParaRPr lang="fr-FR" sz="2000" dirty="0">
              <a:solidFill>
                <a:schemeClr val="tx1"/>
              </a:solidFill>
            </a:endParaRPr>
          </a:p>
          <a:p>
            <a:pPr algn="just"/>
            <a:r>
              <a:rPr lang="fr-FR" sz="2000" dirty="0" smtClean="0">
                <a:solidFill>
                  <a:schemeClr val="tx1"/>
                </a:solidFill>
              </a:rPr>
              <a:t>Confort prime au risque d’impayés : 41% privilégient </a:t>
            </a:r>
            <a:r>
              <a:rPr lang="fr-FR" sz="2000" dirty="0">
                <a:solidFill>
                  <a:schemeClr val="tx1"/>
                </a:solidFill>
              </a:rPr>
              <a:t>le confort à l’économie en matière de chauffage </a:t>
            </a:r>
            <a:r>
              <a:rPr lang="fr-FR" sz="2000" dirty="0" smtClean="0">
                <a:solidFill>
                  <a:schemeClr val="tx1"/>
                </a:solidFill>
              </a:rPr>
              <a:t>(29% en moyenne) </a:t>
            </a:r>
          </a:p>
          <a:p>
            <a:pPr algn="just"/>
            <a:r>
              <a:rPr lang="fr-FR" sz="2000" dirty="0" smtClean="0">
                <a:solidFill>
                  <a:schemeClr val="tx1"/>
                </a:solidFill>
              </a:rPr>
              <a:t>la </a:t>
            </a:r>
            <a:r>
              <a:rPr lang="fr-FR" sz="2000" dirty="0">
                <a:solidFill>
                  <a:schemeClr val="tx1"/>
                </a:solidFill>
              </a:rPr>
              <a:t>majorité d’entre elles sont économes sur l’électricité (67%) </a:t>
            </a:r>
            <a:r>
              <a:rPr lang="fr-FR" sz="2000" dirty="0" smtClean="0">
                <a:solidFill>
                  <a:schemeClr val="tx1"/>
                </a:solidFill>
              </a:rPr>
              <a:t>et sur </a:t>
            </a:r>
            <a:r>
              <a:rPr lang="fr-FR" sz="2000" dirty="0">
                <a:solidFill>
                  <a:schemeClr val="tx1"/>
                </a:solidFill>
              </a:rPr>
              <a:t>l’eau chaude (47%) </a:t>
            </a:r>
            <a:endParaRPr lang="fr-FR" sz="2000" dirty="0" smtClean="0">
              <a:solidFill>
                <a:schemeClr val="tx1"/>
              </a:solidFill>
            </a:endParaRPr>
          </a:p>
          <a:p>
            <a:pPr algn="just"/>
            <a:r>
              <a:rPr lang="fr-FR" sz="2000" dirty="0">
                <a:solidFill>
                  <a:schemeClr val="tx1"/>
                </a:solidFill>
              </a:rPr>
              <a:t>six ménages sur dix </a:t>
            </a:r>
            <a:r>
              <a:rPr lang="fr-FR" sz="2000" dirty="0" smtClean="0">
                <a:solidFill>
                  <a:schemeClr val="tx1"/>
                </a:solidFill>
              </a:rPr>
              <a:t>limitent </a:t>
            </a:r>
            <a:r>
              <a:rPr lang="fr-FR" sz="2000" dirty="0">
                <a:solidFill>
                  <a:schemeClr val="tx1"/>
                </a:solidFill>
              </a:rPr>
              <a:t>leur mobilité en raison du coût de </a:t>
            </a:r>
            <a:r>
              <a:rPr lang="fr-FR" sz="2000" dirty="0" smtClean="0">
                <a:solidFill>
                  <a:schemeClr val="tx1"/>
                </a:solidFill>
              </a:rPr>
              <a:t>carburant</a:t>
            </a:r>
          </a:p>
        </p:txBody>
      </p:sp>
      <p:sp>
        <p:nvSpPr>
          <p:cNvPr id="4" name="Espace réservé du numéro de diapositive 3"/>
          <p:cNvSpPr>
            <a:spLocks noGrp="1"/>
          </p:cNvSpPr>
          <p:nvPr>
            <p:ph type="sldNum" sz="quarter" idx="11"/>
          </p:nvPr>
        </p:nvSpPr>
        <p:spPr/>
        <p:txBody>
          <a:bodyPr/>
          <a:lstStyle/>
          <a:p>
            <a:pPr>
              <a:defRPr/>
            </a:pPr>
            <a:r>
              <a:rPr lang="fr-FR" altLang="fr-FR" smtClean="0"/>
              <a:t>p. </a:t>
            </a:r>
            <a:fld id="{CE7F1E29-ECD0-4B27-9A9D-A8A8E67A9507}" type="slidenum">
              <a:rPr lang="fr-FR" altLang="fr-FR" smtClean="0"/>
              <a:pPr>
                <a:defRPr/>
              </a:pPr>
              <a:t>7</a:t>
            </a:fld>
            <a:endParaRPr lang="fr-FR" altLang="fr-FR"/>
          </a:p>
        </p:txBody>
      </p:sp>
    </p:spTree>
    <p:extLst>
      <p:ext uri="{BB962C8B-B14F-4D97-AF65-F5344CB8AC3E}">
        <p14:creationId xmlns:p14="http://schemas.microsoft.com/office/powerpoint/2010/main" val="1745497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p:txBody>
          <a:bodyPr/>
          <a:lstStyle/>
          <a:p>
            <a:endParaRPr lang="fr-FR" altLang="fr-FR" smtClean="0"/>
          </a:p>
        </p:txBody>
      </p:sp>
      <p:pic>
        <p:nvPicPr>
          <p:cNvPr id="16387" name="Espace réservé du contenu 4"/>
          <p:cNvPicPr>
            <a:picLocks noGrp="1" noChangeAspect="1"/>
          </p:cNvPicPr>
          <p:nvPr>
            <p:ph idx="1"/>
          </p:nvPr>
        </p:nvPicPr>
        <p:blipFill>
          <a:blip r:embed="rId2" cstate="print">
            <a:extLst>
              <a:ext uri="{28A0092B-C50C-407E-A947-70E740481C1C}">
                <a14:useLocalDpi xmlns:a14="http://schemas.microsoft.com/office/drawing/2010/main" val="0"/>
              </a:ext>
            </a:extLst>
          </a:blip>
          <a:srcRect t="32170" r="2914" b="-2"/>
          <a:stretch>
            <a:fillRect/>
          </a:stretch>
        </p:blipFill>
        <p:spPr bwMode="auto">
          <a:xfrm>
            <a:off x="15280" y="3704587"/>
            <a:ext cx="3227387" cy="3006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Image 6" descr="bouche aération scotchée.JPG"/>
          <p:cNvPicPr>
            <a:picLocks noGrp="1" noChangeAspect="1"/>
          </p:cNvPicPr>
          <p:nvPr isPhoto="1"/>
        </p:nvPicPr>
        <p:blipFill>
          <a:blip r:embed="rId3" cstate="print">
            <a:extLst>
              <a:ext uri="{28A0092B-C50C-407E-A947-70E740481C1C}">
                <a14:useLocalDpi xmlns:a14="http://schemas.microsoft.com/office/drawing/2010/main" val="0"/>
              </a:ext>
            </a:extLst>
          </a:blip>
          <a:srcRect b="9921"/>
          <a:stretch>
            <a:fillRect/>
          </a:stretch>
        </p:blipFill>
        <p:spPr bwMode="auto">
          <a:xfrm>
            <a:off x="539552" y="65450"/>
            <a:ext cx="2981325"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Espace réservé du contenu 7" descr="Pacini 2 radiateurs.JPG"/>
          <p:cNvPicPr>
            <a:picLocks noChangeAspect="1"/>
          </p:cNvPicPr>
          <p:nvPr/>
        </p:nvPicPr>
        <p:blipFill rotWithShape="1">
          <a:blip r:embed="rId4" cstate="print">
            <a:extLst>
              <a:ext uri="{28A0092B-C50C-407E-A947-70E740481C1C}">
                <a14:useLocalDpi xmlns:a14="http://schemas.microsoft.com/office/drawing/2010/main" val="0"/>
              </a:ext>
            </a:extLst>
          </a:blip>
          <a:srcRect r="1941" b="11272"/>
          <a:stretch/>
        </p:blipFill>
        <p:spPr bwMode="auto">
          <a:xfrm>
            <a:off x="5279568" y="4073618"/>
            <a:ext cx="3849687" cy="2614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Espace réservé du contenu 3" descr="Bernard calfeutrage BA.JPG"/>
          <p:cNvPicPr>
            <a:picLocks noChangeAspect="1"/>
          </p:cNvPicPr>
          <p:nvPr/>
        </p:nvPicPr>
        <p:blipFill>
          <a:blip r:embed="rId5" cstate="print">
            <a:extLst>
              <a:ext uri="{28A0092B-C50C-407E-A947-70E740481C1C}">
                <a14:useLocalDpi xmlns:a14="http://schemas.microsoft.com/office/drawing/2010/main" val="0"/>
              </a:ext>
            </a:extLst>
          </a:blip>
          <a:srcRect l="75861" t="403" r="639" b="75198"/>
          <a:stretch>
            <a:fillRect/>
          </a:stretch>
        </p:blipFill>
        <p:spPr bwMode="auto">
          <a:xfrm>
            <a:off x="5580112" y="90489"/>
            <a:ext cx="3168352" cy="3698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ZoneTexte 11"/>
          <p:cNvSpPr txBox="1"/>
          <p:nvPr/>
        </p:nvSpPr>
        <p:spPr>
          <a:xfrm>
            <a:off x="2555776" y="4365104"/>
            <a:ext cx="3271662" cy="2031325"/>
          </a:xfrm>
          <a:prstGeom prst="rect">
            <a:avLst/>
          </a:prstGeom>
          <a:noFill/>
        </p:spPr>
        <p:txBody>
          <a:bodyPr wrap="square">
            <a:spAutoFit/>
          </a:bodyPr>
          <a:lstStyle/>
          <a:p>
            <a:pPr algn="ctr">
              <a:defRPr/>
            </a:pPr>
            <a:r>
              <a:rPr lang="fr-FR" i="1" dirty="0">
                <a:latin typeface="+mj-lt"/>
              </a:rPr>
              <a:t>Bricolage,</a:t>
            </a:r>
          </a:p>
          <a:p>
            <a:pPr algn="ctr">
              <a:defRPr/>
            </a:pPr>
            <a:r>
              <a:rPr lang="fr-FR" i="1" dirty="0">
                <a:latin typeface="+mj-lt"/>
              </a:rPr>
              <a:t>c</a:t>
            </a:r>
            <a:r>
              <a:rPr lang="fr-FR" i="1" dirty="0" smtClean="0">
                <a:latin typeface="+mj-lt"/>
              </a:rPr>
              <a:t>alfeutrage </a:t>
            </a:r>
            <a:r>
              <a:rPr lang="fr-FR" i="1" dirty="0">
                <a:latin typeface="+mj-lt"/>
              </a:rPr>
              <a:t>des ouvrants,</a:t>
            </a:r>
          </a:p>
          <a:p>
            <a:pPr algn="ctr">
              <a:defRPr/>
            </a:pPr>
            <a:r>
              <a:rPr lang="fr-FR" i="1" dirty="0" smtClean="0">
                <a:latin typeface="+mj-lt"/>
              </a:rPr>
              <a:t>chauffage d’appoint, </a:t>
            </a:r>
          </a:p>
          <a:p>
            <a:pPr algn="ctr">
              <a:defRPr/>
            </a:pPr>
            <a:r>
              <a:rPr lang="fr-FR" i="1" dirty="0" smtClean="0">
                <a:latin typeface="+mj-lt"/>
              </a:rPr>
              <a:t>tous les moyens </a:t>
            </a:r>
          </a:p>
          <a:p>
            <a:pPr algn="ctr">
              <a:defRPr/>
            </a:pPr>
            <a:r>
              <a:rPr lang="fr-FR" i="1" dirty="0" smtClean="0">
                <a:latin typeface="+mj-lt"/>
              </a:rPr>
              <a:t>sont « bons »</a:t>
            </a:r>
            <a:endParaRPr lang="fr-FR" i="1" dirty="0">
              <a:latin typeface="+mj-lt"/>
            </a:endParaRPr>
          </a:p>
          <a:p>
            <a:pPr algn="ctr">
              <a:defRPr/>
            </a:pPr>
            <a:r>
              <a:rPr lang="fr-FR" i="1" dirty="0">
                <a:latin typeface="+mj-lt"/>
              </a:rPr>
              <a:t>pour lutter </a:t>
            </a:r>
          </a:p>
          <a:p>
            <a:pPr algn="ctr">
              <a:defRPr/>
            </a:pPr>
            <a:r>
              <a:rPr lang="fr-FR" i="1" dirty="0">
                <a:latin typeface="+mj-lt"/>
              </a:rPr>
              <a:t>contre le froid</a:t>
            </a:r>
          </a:p>
        </p:txBody>
      </p:sp>
    </p:spTree>
    <p:extLst>
      <p:ext uri="{BB962C8B-B14F-4D97-AF65-F5344CB8AC3E}">
        <p14:creationId xmlns:p14="http://schemas.microsoft.com/office/powerpoint/2010/main" val="2924772096"/>
      </p:ext>
    </p:extLst>
  </p:cSld>
  <p:clrMapOvr>
    <a:masterClrMapping/>
  </p:clrMapOvr>
  <p:transition xmlns:p14="http://schemas.microsoft.com/office/powerpoint/2010/main" spd="slow">
    <p:split orient="vert"/>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Pistes de réflexion</a:t>
            </a:r>
            <a:endParaRPr lang="fr-FR" dirty="0"/>
          </a:p>
        </p:txBody>
      </p:sp>
      <p:sp>
        <p:nvSpPr>
          <p:cNvPr id="3" name="Espace réservé du contenu 2"/>
          <p:cNvSpPr>
            <a:spLocks noGrp="1"/>
          </p:cNvSpPr>
          <p:nvPr>
            <p:ph idx="1"/>
          </p:nvPr>
        </p:nvSpPr>
        <p:spPr>
          <a:xfrm>
            <a:off x="611560" y="1844824"/>
            <a:ext cx="8116887" cy="4137025"/>
          </a:xfrm>
        </p:spPr>
        <p:txBody>
          <a:bodyPr/>
          <a:lstStyle/>
          <a:p>
            <a:r>
              <a:rPr lang="fr-FR" sz="2000" dirty="0" smtClean="0">
                <a:solidFill>
                  <a:schemeClr val="tx1"/>
                </a:solidFill>
              </a:rPr>
              <a:t>augmenter </a:t>
            </a:r>
            <a:r>
              <a:rPr lang="fr-FR" sz="2000" dirty="0">
                <a:solidFill>
                  <a:schemeClr val="tx1"/>
                </a:solidFill>
              </a:rPr>
              <a:t>le reste à vivre, en luttant contre les inégalités de ressources, </a:t>
            </a:r>
            <a:r>
              <a:rPr lang="fr-FR" sz="2000" dirty="0" smtClean="0">
                <a:solidFill>
                  <a:schemeClr val="tx1"/>
                </a:solidFill>
              </a:rPr>
              <a:t>par </a:t>
            </a:r>
            <a:r>
              <a:rPr lang="fr-FR" sz="2000" dirty="0">
                <a:solidFill>
                  <a:schemeClr val="tx1"/>
                </a:solidFill>
              </a:rPr>
              <a:t>une hausse des minima sociaux et du RSA </a:t>
            </a:r>
            <a:r>
              <a:rPr lang="fr-FR" sz="2000" dirty="0" smtClean="0">
                <a:solidFill>
                  <a:schemeClr val="tx1"/>
                </a:solidFill>
              </a:rPr>
              <a:t>et </a:t>
            </a:r>
            <a:r>
              <a:rPr lang="fr-FR" sz="2000" dirty="0">
                <a:solidFill>
                  <a:schemeClr val="tx1"/>
                </a:solidFill>
              </a:rPr>
              <a:t>par une baisse des dépenses </a:t>
            </a:r>
            <a:r>
              <a:rPr lang="fr-FR" sz="2000" dirty="0" smtClean="0">
                <a:solidFill>
                  <a:schemeClr val="tx1"/>
                </a:solidFill>
              </a:rPr>
              <a:t>(tarifs réglementés / sensibilisation MDE)</a:t>
            </a:r>
          </a:p>
          <a:p>
            <a:r>
              <a:rPr lang="fr-FR" sz="2000" dirty="0">
                <a:solidFill>
                  <a:schemeClr val="tx1"/>
                </a:solidFill>
              </a:rPr>
              <a:t>exiger et </a:t>
            </a:r>
            <a:r>
              <a:rPr lang="fr-FR" sz="2000" dirty="0" smtClean="0">
                <a:solidFill>
                  <a:schemeClr val="tx1"/>
                </a:solidFill>
              </a:rPr>
              <a:t>soutenir </a:t>
            </a:r>
            <a:r>
              <a:rPr lang="fr-FR" sz="2000" dirty="0">
                <a:solidFill>
                  <a:schemeClr val="tx1"/>
                </a:solidFill>
              </a:rPr>
              <a:t>plus largement les travaux de rénovation dans le parc ancien pour favoriser l’accès et le maintien d’un confort minimal pour les occupants </a:t>
            </a:r>
            <a:r>
              <a:rPr lang="fr-FR" sz="2000" dirty="0" smtClean="0">
                <a:solidFill>
                  <a:schemeClr val="tx1"/>
                </a:solidFill>
              </a:rPr>
              <a:t>(bailleurs sociaux et privés)</a:t>
            </a:r>
          </a:p>
          <a:p>
            <a:r>
              <a:rPr lang="fr-FR" sz="2000" dirty="0" smtClean="0">
                <a:solidFill>
                  <a:schemeClr val="tx1"/>
                </a:solidFill>
              </a:rPr>
              <a:t>imposer un critère </a:t>
            </a:r>
            <a:r>
              <a:rPr lang="fr-FR" sz="2000" dirty="0">
                <a:solidFill>
                  <a:schemeClr val="tx1"/>
                </a:solidFill>
              </a:rPr>
              <a:t>de </a:t>
            </a:r>
            <a:r>
              <a:rPr lang="fr-FR" sz="2000" dirty="0" smtClean="0">
                <a:solidFill>
                  <a:schemeClr val="tx1"/>
                </a:solidFill>
              </a:rPr>
              <a:t>performance énergétique dans le décret sur la décence des logements (amendement LTE, seuil relevé chaque année)</a:t>
            </a:r>
          </a:p>
          <a:p>
            <a:r>
              <a:rPr lang="fr-FR" sz="2000" dirty="0">
                <a:solidFill>
                  <a:schemeClr val="tx1"/>
                </a:solidFill>
              </a:rPr>
              <a:t>simplifier les systèmes d’aides, les procédures administratives et les critères </a:t>
            </a:r>
            <a:r>
              <a:rPr lang="fr-FR" sz="2000" dirty="0" smtClean="0">
                <a:solidFill>
                  <a:schemeClr val="tx1"/>
                </a:solidFill>
              </a:rPr>
              <a:t>d’attribution des aides (automaticité)</a:t>
            </a:r>
          </a:p>
          <a:p>
            <a:r>
              <a:rPr lang="fr-FR" sz="2000" dirty="0">
                <a:solidFill>
                  <a:schemeClr val="tx1"/>
                </a:solidFill>
              </a:rPr>
              <a:t>favoriser l’achat </a:t>
            </a:r>
            <a:r>
              <a:rPr lang="fr-FR" sz="2000">
                <a:solidFill>
                  <a:schemeClr val="tx1"/>
                </a:solidFill>
              </a:rPr>
              <a:t>d’équipements </a:t>
            </a:r>
            <a:r>
              <a:rPr lang="fr-FR" sz="2000" smtClean="0">
                <a:solidFill>
                  <a:schemeClr val="tx1"/>
                </a:solidFill>
              </a:rPr>
              <a:t>performants </a:t>
            </a:r>
            <a:r>
              <a:rPr lang="fr-FR" sz="2000" dirty="0">
                <a:solidFill>
                  <a:schemeClr val="tx1"/>
                </a:solidFill>
              </a:rPr>
              <a:t>et économes </a:t>
            </a:r>
            <a:endParaRPr lang="fr-FR" sz="2000" dirty="0" smtClean="0">
              <a:solidFill>
                <a:schemeClr val="tx1"/>
              </a:solidFill>
            </a:endParaRPr>
          </a:p>
          <a:p>
            <a:r>
              <a:rPr lang="fr-FR" sz="2000" dirty="0">
                <a:solidFill>
                  <a:schemeClr val="tx1"/>
                </a:solidFill>
              </a:rPr>
              <a:t>rendre le coût de la mobilité plus </a:t>
            </a:r>
            <a:r>
              <a:rPr lang="fr-FR" sz="2000" dirty="0" smtClean="0">
                <a:solidFill>
                  <a:schemeClr val="tx1"/>
                </a:solidFill>
              </a:rPr>
              <a:t>abordable (transports en commun, covoiturage…)</a:t>
            </a:r>
            <a:endParaRPr lang="fr-FR" sz="2000" dirty="0">
              <a:solidFill>
                <a:schemeClr val="tx1"/>
              </a:solidFill>
            </a:endParaRPr>
          </a:p>
        </p:txBody>
      </p:sp>
      <p:sp>
        <p:nvSpPr>
          <p:cNvPr id="4" name="Espace réservé du numéro de diapositive 3"/>
          <p:cNvSpPr>
            <a:spLocks noGrp="1"/>
          </p:cNvSpPr>
          <p:nvPr>
            <p:ph type="sldNum" sz="quarter" idx="11"/>
          </p:nvPr>
        </p:nvSpPr>
        <p:spPr/>
        <p:txBody>
          <a:bodyPr/>
          <a:lstStyle/>
          <a:p>
            <a:pPr>
              <a:defRPr/>
            </a:pPr>
            <a:r>
              <a:rPr lang="fr-FR" altLang="fr-FR" smtClean="0"/>
              <a:t>p. </a:t>
            </a:r>
            <a:fld id="{CE7F1E29-ECD0-4B27-9A9D-A8A8E67A9507}" type="slidenum">
              <a:rPr lang="fr-FR" altLang="fr-FR" smtClean="0"/>
              <a:pPr>
                <a:defRPr/>
              </a:pPr>
              <a:t>9</a:t>
            </a:fld>
            <a:endParaRPr lang="fr-FR" altLang="fr-FR"/>
          </a:p>
        </p:txBody>
      </p:sp>
    </p:spTree>
    <p:extLst>
      <p:ext uri="{BB962C8B-B14F-4D97-AF65-F5344CB8AC3E}">
        <p14:creationId xmlns:p14="http://schemas.microsoft.com/office/powerpoint/2010/main" val="2749052811"/>
      </p:ext>
    </p:extLst>
  </p:cSld>
  <p:clrMapOvr>
    <a:masterClrMapping/>
  </p:clrMapOvr>
</p:sld>
</file>

<file path=ppt/theme/theme1.xml><?xml version="1.0" encoding="utf-8"?>
<a:theme xmlns:a="http://schemas.openxmlformats.org/drawingml/2006/main" name="presentation loi LTECV">
  <a:themeElements>
    <a:clrScheme name="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onception personnalisée">
  <a:themeElements>
    <a:clrScheme name="2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loi LTECV</Template>
  <TotalTime>118</TotalTime>
  <Words>583</Words>
  <Application>Microsoft Macintosh PowerPoint</Application>
  <PresentationFormat>Présentation à l'écran (4:3)</PresentationFormat>
  <Paragraphs>125</Paragraphs>
  <Slides>9</Slides>
  <Notes>3</Notes>
  <HiddenSlides>0</HiddenSlides>
  <MMClips>0</MMClips>
  <ScaleCrop>false</ScaleCrop>
  <HeadingPairs>
    <vt:vector size="4" baseType="variant">
      <vt:variant>
        <vt:lpstr>Thème</vt:lpstr>
      </vt:variant>
      <vt:variant>
        <vt:i4>2</vt:i4>
      </vt:variant>
      <vt:variant>
        <vt:lpstr>Titres des diapositives</vt:lpstr>
      </vt:variant>
      <vt:variant>
        <vt:i4>9</vt:i4>
      </vt:variant>
    </vt:vector>
  </HeadingPairs>
  <TitlesOfParts>
    <vt:vector size="11" baseType="lpstr">
      <vt:lpstr>presentation loi LTECV</vt:lpstr>
      <vt:lpstr>2_Conception personnalisée</vt:lpstr>
      <vt:lpstr>Les femmes en situation de précarité énergétique </vt:lpstr>
      <vt:lpstr>Présentation PowerPoint</vt:lpstr>
      <vt:lpstr>Trois grands profils-type</vt:lpstr>
      <vt:lpstr>Familles monoparentales surexposées</vt:lpstr>
      <vt:lpstr>Usages restreints du chauffage</vt:lpstr>
      <vt:lpstr>Femmes isolées retraitées</vt:lpstr>
      <vt:lpstr>Usages limités du chauffage et de la voiture</vt:lpstr>
      <vt:lpstr>Présentation PowerPoint</vt:lpstr>
      <vt:lpstr>Pistes de réflexion</vt:lpstr>
    </vt:vector>
  </TitlesOfParts>
  <Company>ADEME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femmes en situation de précarité énergétique</dc:title>
  <dc:creator>DEVALIERE Isolde</dc:creator>
  <cp:lastModifiedBy>Grozelier</cp:lastModifiedBy>
  <cp:revision>28</cp:revision>
  <cp:lastPrinted>2015-09-29T17:32:22Z</cp:lastPrinted>
  <dcterms:created xsi:type="dcterms:W3CDTF">2015-10-28T10:13:56Z</dcterms:created>
  <dcterms:modified xsi:type="dcterms:W3CDTF">2015-12-07T21:27:24Z</dcterms:modified>
</cp:coreProperties>
</file>